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8"/>
  </p:notesMasterIdLst>
  <p:sldIdLst>
    <p:sldId id="256" r:id="rId2"/>
    <p:sldId id="286" r:id="rId3"/>
    <p:sldId id="306" r:id="rId4"/>
    <p:sldId id="287" r:id="rId5"/>
    <p:sldId id="283" r:id="rId6"/>
    <p:sldId id="284" r:id="rId7"/>
    <p:sldId id="289" r:id="rId8"/>
    <p:sldId id="291" r:id="rId9"/>
    <p:sldId id="285" r:id="rId10"/>
    <p:sldId id="288" r:id="rId11"/>
    <p:sldId id="293" r:id="rId12"/>
    <p:sldId id="295" r:id="rId13"/>
    <p:sldId id="294" r:id="rId14"/>
    <p:sldId id="300" r:id="rId15"/>
    <p:sldId id="302" r:id="rId16"/>
    <p:sldId id="305" r:id="rId17"/>
  </p:sldIdLst>
  <p:sldSz cx="9144000" cy="5143500" type="screen16x9"/>
  <p:notesSz cx="6858000" cy="9144000"/>
  <p:embeddedFontLst>
    <p:embeddedFont>
      <p:font typeface="Calibri" panose="020F0502020204030204" pitchFamily="34" charset="0"/>
      <p:regular r:id="rId19"/>
      <p:bold r:id="rId20"/>
      <p:italic r:id="rId21"/>
      <p:boldItalic r:id="rId22"/>
    </p:embeddedFont>
    <p:embeddedFont>
      <p:font typeface="Encode Sans Light" panose="020B0604020202020204" charset="0"/>
      <p:regular r:id="rId23"/>
      <p:bold r:id="rId24"/>
    </p:embeddedFont>
    <p:embeddedFont>
      <p:font typeface="DM Sans" panose="020B0604020202020204" charset="0"/>
      <p:regular r:id="rId25"/>
      <p:bold r:id="rId26"/>
      <p:italic r:id="rId27"/>
      <p:boldItalic r:id="rId28"/>
    </p:embeddedFont>
    <p:embeddedFont>
      <p:font typeface="Encode Sans Medium" panose="020B0604020202020204" charset="0"/>
      <p:regular r:id="rId29"/>
      <p:bold r:id="rId30"/>
    </p:embeddedFont>
    <p:embeddedFont>
      <p:font typeface="Encode Sans" panose="020B0604020202020204" charset="0"/>
      <p:regular r:id="rId31"/>
      <p:bold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79FDDA0-6B4C-4C69-A961-FEF677BB0B22}">
  <a:tblStyle styleId="{879FDDA0-6B4C-4C69-A961-FEF677BB0B22}"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ECC66E34-FEED-49E4-A0A5-CB414FB01C0E}"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1152" y="26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58" name="Google Shape;5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1" name="Google Shape;11;p2"/>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1200"/>
              </a:spcBef>
              <a:spcAft>
                <a:spcPts val="0"/>
              </a:spcAft>
              <a:buClr>
                <a:schemeClr val="dk1"/>
              </a:buClr>
              <a:buSzPts val="1400"/>
              <a:buChar char="○"/>
              <a:defRPr/>
            </a:lvl2pPr>
            <a:lvl3pPr marL="1371600" lvl="2" indent="-317500" algn="l">
              <a:lnSpc>
                <a:spcPct val="90000"/>
              </a:lnSpc>
              <a:spcBef>
                <a:spcPts val="1200"/>
              </a:spcBef>
              <a:spcAft>
                <a:spcPts val="0"/>
              </a:spcAft>
              <a:buClr>
                <a:schemeClr val="dk1"/>
              </a:buClr>
              <a:buSzPts val="1400"/>
              <a:buChar char="■"/>
              <a:defRPr/>
            </a:lvl3pPr>
            <a:lvl4pPr marL="1828800" lvl="3" indent="-317500" algn="l">
              <a:lnSpc>
                <a:spcPct val="90000"/>
              </a:lnSpc>
              <a:spcBef>
                <a:spcPts val="1200"/>
              </a:spcBef>
              <a:spcAft>
                <a:spcPts val="0"/>
              </a:spcAft>
              <a:buClr>
                <a:schemeClr val="dk1"/>
              </a:buClr>
              <a:buSzPts val="1400"/>
              <a:buChar char="●"/>
              <a:defRPr/>
            </a:lvl4pPr>
            <a:lvl5pPr marL="2286000" lvl="4" indent="-317500" algn="l">
              <a:lnSpc>
                <a:spcPct val="90000"/>
              </a:lnSpc>
              <a:spcBef>
                <a:spcPts val="1200"/>
              </a:spcBef>
              <a:spcAft>
                <a:spcPts val="0"/>
              </a:spcAft>
              <a:buClr>
                <a:schemeClr val="dk1"/>
              </a:buClr>
              <a:buSzPts val="1400"/>
              <a:buChar char="○"/>
              <a:defRPr/>
            </a:lvl5pPr>
            <a:lvl6pPr marL="2743200" lvl="5" indent="-317500" algn="l">
              <a:lnSpc>
                <a:spcPct val="90000"/>
              </a:lnSpc>
              <a:spcBef>
                <a:spcPts val="1200"/>
              </a:spcBef>
              <a:spcAft>
                <a:spcPts val="0"/>
              </a:spcAft>
              <a:buClr>
                <a:schemeClr val="dk1"/>
              </a:buClr>
              <a:buSzPts val="1400"/>
              <a:buChar char="■"/>
              <a:defRPr/>
            </a:lvl6pPr>
            <a:lvl7pPr marL="3200400" lvl="6" indent="-317500" algn="l">
              <a:lnSpc>
                <a:spcPct val="90000"/>
              </a:lnSpc>
              <a:spcBef>
                <a:spcPts val="1200"/>
              </a:spcBef>
              <a:spcAft>
                <a:spcPts val="0"/>
              </a:spcAft>
              <a:buClr>
                <a:schemeClr val="dk1"/>
              </a:buClr>
              <a:buSzPts val="1400"/>
              <a:buChar char="●"/>
              <a:defRPr/>
            </a:lvl7pPr>
            <a:lvl8pPr marL="3657600" lvl="7" indent="-317500" algn="l">
              <a:lnSpc>
                <a:spcPct val="90000"/>
              </a:lnSpc>
              <a:spcBef>
                <a:spcPts val="1200"/>
              </a:spcBef>
              <a:spcAft>
                <a:spcPts val="0"/>
              </a:spcAft>
              <a:buClr>
                <a:schemeClr val="dk1"/>
              </a:buClr>
              <a:buSzPts val="1400"/>
              <a:buChar char="○"/>
              <a:defRPr/>
            </a:lvl8pPr>
            <a:lvl9pPr marL="4114800" lvl="8" indent="-317500" algn="l">
              <a:lnSpc>
                <a:spcPct val="90000"/>
              </a:lnSpc>
              <a:spcBef>
                <a:spcPts val="1200"/>
              </a:spcBef>
              <a:spcAft>
                <a:spcPts val="1200"/>
              </a:spcAft>
              <a:buClr>
                <a:schemeClr val="dk1"/>
              </a:buClr>
              <a:buSzPts val="1400"/>
              <a:buChar char="■"/>
              <a:defRPr/>
            </a:lvl9pPr>
          </a:lstStyle>
          <a:p>
            <a:endParaRPr/>
          </a:p>
        </p:txBody>
      </p:sp>
      <p:sp>
        <p:nvSpPr>
          <p:cNvPr id="12" name="Google Shape;12;p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13" name="Google Shape;13;p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14" name="Google Shape;14;p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0"/>
        <p:cNvGrpSpPr/>
        <p:nvPr/>
      </p:nvGrpSpPr>
      <p:grpSpPr>
        <a:xfrm>
          <a:off x="0" y="0"/>
          <a:ext cx="0" cy="0"/>
          <a:chOff x="0" y="0"/>
          <a:chExt cx="0" cy="0"/>
        </a:xfrm>
      </p:grpSpPr>
      <p:sp>
        <p:nvSpPr>
          <p:cNvPr id="51" name="Google Shape;51;p12"/>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2" name="Google Shape;52;p12"/>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3" name="Google Shape;53;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7" name="Google Shape;17;p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8" name="Google Shape;18;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9" name="Google Shape;29;p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0" name="Google Shape;30;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3" name="Google Shape;33;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6" name="Google Shape;36;p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7" name="Google Shape;37;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0" name="Google Shape;4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1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4" name="Google Shape;44;p1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5" name="Google Shape;45;p1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6" name="Google Shape;46;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
        <p:cNvGrpSpPr/>
        <p:nvPr/>
      </p:nvGrpSpPr>
      <p:grpSpPr>
        <a:xfrm>
          <a:off x="0" y="0"/>
          <a:ext cx="0" cy="0"/>
          <a:chOff x="0" y="0"/>
          <a:chExt cx="0" cy="0"/>
        </a:xfrm>
      </p:grpSpPr>
      <p:sp>
        <p:nvSpPr>
          <p:cNvPr id="48" name="Google Shape;48;p1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9" name="Google Shape;49;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kaggle.com/datasets/dansbecker/melbourne-housing-snapshot"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image" Target="../media/image7.png"/><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wmf"/><Relationship Id="rId5" Type="http://schemas.openxmlformats.org/officeDocument/2006/relationships/oleObject" Target="../embeddings/oleObject1.bin"/><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2" name="Google Shape;62;p14"/>
          <p:cNvPicPr preferRelativeResize="0"/>
          <p:nvPr/>
        </p:nvPicPr>
        <p:blipFill rotWithShape="1">
          <a:blip r:embed="rId3">
            <a:alphaModFix/>
          </a:blip>
          <a:srcRect/>
          <a:stretch/>
        </p:blipFill>
        <p:spPr>
          <a:xfrm>
            <a:off x="709719" y="4417817"/>
            <a:ext cx="907674" cy="394075"/>
          </a:xfrm>
          <a:prstGeom prst="rect">
            <a:avLst/>
          </a:prstGeom>
          <a:noFill/>
          <a:ln>
            <a:noFill/>
          </a:ln>
        </p:spPr>
      </p:pic>
      <p:sp>
        <p:nvSpPr>
          <p:cNvPr id="63" name="Google Shape;63;p14"/>
          <p:cNvSpPr txBox="1"/>
          <p:nvPr/>
        </p:nvSpPr>
        <p:spPr>
          <a:xfrm>
            <a:off x="1969875" y="4414763"/>
            <a:ext cx="1587900" cy="369300"/>
          </a:xfrm>
          <a:prstGeom prst="rect">
            <a:avLst/>
          </a:prstGeom>
          <a:noFill/>
          <a:ln>
            <a:noFill/>
          </a:ln>
        </p:spPr>
        <p:txBody>
          <a:bodyPr spcFirstLastPara="1" wrap="square" lIns="45675" tIns="45675" rIns="45675" bIns="45675"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s-419" sz="900" b="0" i="0" u="none" strike="noStrike" cap="none">
                <a:solidFill>
                  <a:srgbClr val="FFFFFF"/>
                </a:solidFill>
                <a:latin typeface="Encode Sans Medium"/>
                <a:ea typeface="Encode Sans Medium"/>
                <a:cs typeface="Encode Sans Medium"/>
                <a:sym typeface="Encode Sans Medium"/>
              </a:rPr>
              <a:t>Secretaría de Gestión </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Calibri"/>
              <a:buNone/>
            </a:pPr>
            <a:r>
              <a:rPr lang="es-419" sz="900" b="0" i="0" u="none" strike="noStrike" cap="none">
                <a:solidFill>
                  <a:srgbClr val="FFFFFF"/>
                </a:solidFill>
                <a:latin typeface="Encode Sans Medium"/>
                <a:ea typeface="Encode Sans Medium"/>
                <a:cs typeface="Encode Sans Medium"/>
                <a:sym typeface="Encode Sans Medium"/>
              </a:rPr>
              <a:t>Administrativa</a:t>
            </a:r>
            <a:endParaRPr sz="900" b="0" i="0" u="none" strike="noStrike" cap="none">
              <a:solidFill>
                <a:srgbClr val="FFFFFF"/>
              </a:solidFill>
              <a:latin typeface="Encode Sans Medium"/>
              <a:ea typeface="Encode Sans Medium"/>
              <a:cs typeface="Encode Sans Medium"/>
              <a:sym typeface="Encode Sans Medium"/>
            </a:endParaRPr>
          </a:p>
        </p:txBody>
      </p:sp>
      <p:sp>
        <p:nvSpPr>
          <p:cNvPr id="64" name="Google Shape;64;p14"/>
          <p:cNvSpPr txBox="1"/>
          <p:nvPr/>
        </p:nvSpPr>
        <p:spPr>
          <a:xfrm>
            <a:off x="3365825" y="4414775"/>
            <a:ext cx="1803000" cy="369300"/>
          </a:xfrm>
          <a:prstGeom prst="rect">
            <a:avLst/>
          </a:prstGeom>
          <a:noFill/>
          <a:ln>
            <a:noFill/>
          </a:ln>
        </p:spPr>
        <p:txBody>
          <a:bodyPr spcFirstLastPara="1" wrap="square" lIns="45675" tIns="45675" rIns="45675" bIns="45675"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s-419" sz="900" b="0" i="0" u="none" strike="noStrike" cap="none">
                <a:solidFill>
                  <a:srgbClr val="FFFFFF"/>
                </a:solidFill>
                <a:latin typeface="Encode Sans Light"/>
                <a:ea typeface="Encode Sans Light"/>
                <a:cs typeface="Encode Sans Light"/>
                <a:sym typeface="Encode Sans Light"/>
              </a:rPr>
              <a:t>Dirección Nacional </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Calibri"/>
              <a:buNone/>
            </a:pPr>
            <a:r>
              <a:rPr lang="es-419" sz="900" b="0" i="0" u="none" strike="noStrike" cap="none">
                <a:solidFill>
                  <a:srgbClr val="FFFFFF"/>
                </a:solidFill>
                <a:latin typeface="Encode Sans Light"/>
                <a:ea typeface="Encode Sans Light"/>
                <a:cs typeface="Encode Sans Light"/>
                <a:sym typeface="Encode Sans Light"/>
              </a:rPr>
              <a:t>de Integridad y Transparencia</a:t>
            </a:r>
            <a:endParaRPr sz="900" b="0" i="0" u="none" strike="noStrike" cap="none">
              <a:solidFill>
                <a:srgbClr val="FFFFFF"/>
              </a:solidFill>
              <a:latin typeface="Encode Sans Light"/>
              <a:ea typeface="Encode Sans Light"/>
              <a:cs typeface="Encode Sans Light"/>
              <a:sym typeface="Encode Sans Light"/>
            </a:endParaRPr>
          </a:p>
        </p:txBody>
      </p:sp>
      <p:sp>
        <p:nvSpPr>
          <p:cNvPr id="65" name="Google Shape;65;p14"/>
          <p:cNvSpPr txBox="1"/>
          <p:nvPr/>
        </p:nvSpPr>
        <p:spPr>
          <a:xfrm>
            <a:off x="709719" y="918789"/>
            <a:ext cx="6648322" cy="1892735"/>
          </a:xfrm>
          <a:prstGeom prst="rect">
            <a:avLst/>
          </a:prstGeom>
          <a:noFill/>
          <a:ln>
            <a:noFill/>
          </a:ln>
        </p:spPr>
        <p:txBody>
          <a:bodyPr spcFirstLastPara="1" wrap="square" lIns="45675" tIns="45675" rIns="45675" bIns="45675" anchor="t" anchorCtr="0">
            <a:spAutoFit/>
          </a:bodyPr>
          <a:lstStyle/>
          <a:p>
            <a:pPr marL="0" marR="0" lvl="0" indent="0" algn="l" rtl="0">
              <a:lnSpc>
                <a:spcPct val="100000"/>
              </a:lnSpc>
              <a:spcBef>
                <a:spcPts val="0"/>
              </a:spcBef>
              <a:spcAft>
                <a:spcPts val="0"/>
              </a:spcAft>
              <a:buClr>
                <a:srgbClr val="000000"/>
              </a:buClr>
              <a:buSzPts val="3800"/>
              <a:buFont typeface="Encode Sans"/>
              <a:buNone/>
            </a:pPr>
            <a:r>
              <a:rPr lang="es-419" sz="3900" b="1" i="0" u="none" strike="noStrike" cap="none">
                <a:solidFill>
                  <a:srgbClr val="FFFFFF"/>
                </a:solidFill>
                <a:latin typeface="Encode Sans"/>
                <a:ea typeface="Encode Sans"/>
                <a:cs typeface="Encode Sans"/>
                <a:sym typeface="Encode Sans"/>
              </a:rPr>
              <a:t>Inversión en Infraestructura del Cuidado y sus brechas al 2030</a:t>
            </a:r>
            <a:endParaRPr sz="3900" b="1" i="0" u="none" strike="noStrike" cap="none">
              <a:solidFill>
                <a:srgbClr val="FFFFFF"/>
              </a:solidFill>
              <a:latin typeface="Encode Sans"/>
              <a:ea typeface="Encode Sans"/>
              <a:cs typeface="Encode Sans"/>
              <a:sym typeface="Encode Sans"/>
            </a:endParaRPr>
          </a:p>
        </p:txBody>
      </p:sp>
      <p:pic>
        <p:nvPicPr>
          <p:cNvPr id="5" name="Imagen 4"/>
          <p:cNvPicPr>
            <a:picLocks/>
          </p:cNvPicPr>
          <p:nvPr/>
        </p:nvPicPr>
        <p:blipFill>
          <a:blip r:embed="rId4">
            <a:extLst>
              <a:ext uri="{28A0092B-C50C-407E-A947-70E740481C1C}">
                <a14:useLocalDpi xmlns:a14="http://schemas.microsoft.com/office/drawing/2010/main" val="0"/>
              </a:ext>
            </a:extLst>
          </a:blip>
          <a:stretch>
            <a:fillRect/>
          </a:stretch>
        </p:blipFill>
        <p:spPr>
          <a:xfrm>
            <a:off x="-159656" y="0"/>
            <a:ext cx="9303656" cy="5799342"/>
          </a:xfrm>
          <a:prstGeom prst="rect">
            <a:avLst/>
          </a:prstGeom>
        </p:spPr>
      </p:pic>
      <p:pic>
        <p:nvPicPr>
          <p:cNvPr id="12" name="Google Shape;478;p72"/>
          <p:cNvPicPr preferRelativeResize="0"/>
          <p:nvPr/>
        </p:nvPicPr>
        <p:blipFill>
          <a:blip r:embed="rId5">
            <a:alphaModFix/>
          </a:blip>
          <a:stretch>
            <a:fillRect/>
          </a:stretch>
        </p:blipFill>
        <p:spPr>
          <a:xfrm>
            <a:off x="3533253" y="4986181"/>
            <a:ext cx="1857127" cy="498523"/>
          </a:xfrm>
          <a:prstGeom prst="rect">
            <a:avLst/>
          </a:prstGeom>
          <a:noFill/>
          <a:ln>
            <a:noFill/>
          </a:ln>
        </p:spPr>
      </p:pic>
      <p:sp>
        <p:nvSpPr>
          <p:cNvPr id="13" name="Google Shape;479;p72"/>
          <p:cNvSpPr txBox="1"/>
          <p:nvPr/>
        </p:nvSpPr>
        <p:spPr>
          <a:xfrm>
            <a:off x="42684" y="4524546"/>
            <a:ext cx="8838266"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800" b="1" dirty="0">
                <a:solidFill>
                  <a:schemeClr val="bg1"/>
                </a:solidFill>
                <a:latin typeface="DM Sans"/>
                <a:ea typeface="DM Sans"/>
                <a:cs typeface="DM Sans"/>
                <a:sym typeface="DM Sans"/>
              </a:rPr>
              <a:t>PREENTREGA DEL PROYECTO FINAL</a:t>
            </a:r>
            <a:endParaRPr sz="1600" b="1" dirty="0">
              <a:solidFill>
                <a:schemeClr val="bg1"/>
              </a:solidFill>
              <a:latin typeface="DM Sans"/>
              <a:ea typeface="DM Sans"/>
              <a:cs typeface="DM Sans"/>
              <a:sym typeface="DM Sans"/>
            </a:endParaRPr>
          </a:p>
        </p:txBody>
      </p:sp>
      <p:sp>
        <p:nvSpPr>
          <p:cNvPr id="14" name="Google Shape;479;p72"/>
          <p:cNvSpPr txBox="1"/>
          <p:nvPr/>
        </p:nvSpPr>
        <p:spPr>
          <a:xfrm>
            <a:off x="0" y="555159"/>
            <a:ext cx="8838266" cy="123107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400" b="1" dirty="0" smtClean="0">
                <a:solidFill>
                  <a:schemeClr val="bg1"/>
                </a:solidFill>
                <a:latin typeface="DM Sans"/>
                <a:ea typeface="DM Sans"/>
                <a:cs typeface="DM Sans"/>
                <a:sym typeface="DM Sans"/>
              </a:rPr>
              <a:t>ANALISIS DEL MERCADO INMOBILIARIO DE MELBOURNE</a:t>
            </a:r>
          </a:p>
          <a:p>
            <a:pPr marL="0" lvl="0" indent="0" algn="ctr" rtl="0">
              <a:spcBef>
                <a:spcPts val="0"/>
              </a:spcBef>
              <a:spcAft>
                <a:spcPts val="0"/>
              </a:spcAft>
              <a:buNone/>
            </a:pPr>
            <a:endParaRPr lang="es" sz="2400" b="1" dirty="0">
              <a:solidFill>
                <a:schemeClr val="bg1"/>
              </a:solidFill>
              <a:latin typeface="DM Sans"/>
              <a:ea typeface="DM Sans"/>
              <a:cs typeface="DM Sans"/>
              <a:sym typeface="DM Sans"/>
            </a:endParaRPr>
          </a:p>
          <a:p>
            <a:pPr marL="0" lvl="0" indent="0" algn="ctr" rtl="0">
              <a:spcBef>
                <a:spcPts val="0"/>
              </a:spcBef>
              <a:spcAft>
                <a:spcPts val="0"/>
              </a:spcAft>
              <a:buNone/>
            </a:pPr>
            <a:r>
              <a:rPr lang="es" sz="1800" b="1" dirty="0" smtClean="0">
                <a:solidFill>
                  <a:schemeClr val="bg1"/>
                </a:solidFill>
                <a:latin typeface="DM Sans"/>
                <a:ea typeface="DM Sans"/>
                <a:cs typeface="DM Sans"/>
                <a:sym typeface="DM Sans"/>
              </a:rPr>
              <a:t>Juan Martín Rival</a:t>
            </a:r>
            <a:endParaRPr sz="1600" b="1" dirty="0">
              <a:solidFill>
                <a:schemeClr val="bg1"/>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168" y="400958"/>
            <a:ext cx="7535862" cy="4306208"/>
          </a:xfrm>
          <a:prstGeom prst="rect">
            <a:avLst/>
          </a:prstGeom>
        </p:spPr>
      </p:pic>
      <p:sp>
        <p:nvSpPr>
          <p:cNvPr id="6" name="CuadroTexto 5"/>
          <p:cNvSpPr txBox="1"/>
          <p:nvPr/>
        </p:nvSpPr>
        <p:spPr>
          <a:xfrm>
            <a:off x="2069455" y="51648"/>
            <a:ext cx="5589289" cy="400110"/>
          </a:xfrm>
          <a:prstGeom prst="rect">
            <a:avLst/>
          </a:prstGeom>
          <a:noFill/>
        </p:spPr>
        <p:txBody>
          <a:bodyPr wrap="square" rtlCol="0">
            <a:spAutoFit/>
          </a:bodyPr>
          <a:lstStyle/>
          <a:p>
            <a:pPr algn="ctr"/>
            <a:r>
              <a:rPr lang="es-AR" sz="2000" b="1" dirty="0" smtClean="0">
                <a:solidFill>
                  <a:schemeClr val="accent1">
                    <a:lumMod val="50000"/>
                  </a:schemeClr>
                </a:solidFill>
                <a:latin typeface="Calibri" panose="020F0502020204030204" pitchFamily="34" charset="0"/>
                <a:cs typeface="Calibri" panose="020F0502020204030204" pitchFamily="34" charset="0"/>
              </a:rPr>
              <a:t>ANTIGÜEDAD DE LAS VIVIENDAS vs PRECIO</a:t>
            </a:r>
            <a:endParaRPr lang="es-ES" sz="2000" b="1" dirty="0">
              <a:solidFill>
                <a:schemeClr val="accent1">
                  <a:lumMod val="50000"/>
                </a:schemeClr>
              </a:solidFill>
              <a:latin typeface="Calibri" panose="020F0502020204030204" pitchFamily="34" charset="0"/>
              <a:cs typeface="Calibri" panose="020F0502020204030204" pitchFamily="34" charset="0"/>
            </a:endParaRPr>
          </a:p>
        </p:txBody>
      </p:sp>
      <p:sp>
        <p:nvSpPr>
          <p:cNvPr id="8" name="Rectángulo 7"/>
          <p:cNvSpPr/>
          <p:nvPr/>
        </p:nvSpPr>
        <p:spPr>
          <a:xfrm>
            <a:off x="0" y="4701535"/>
            <a:ext cx="9144000" cy="53217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smtClean="0">
                <a:solidFill>
                  <a:schemeClr val="accent1">
                    <a:lumMod val="50000"/>
                  </a:schemeClr>
                </a:solidFill>
              </a:rPr>
              <a:t>Si </a:t>
            </a:r>
            <a:r>
              <a:rPr lang="es-ES" dirty="0">
                <a:solidFill>
                  <a:schemeClr val="accent1">
                    <a:lumMod val="50000"/>
                  </a:schemeClr>
                </a:solidFill>
              </a:rPr>
              <a:t>bien hay muchos picos, se observa que </a:t>
            </a:r>
            <a:r>
              <a:rPr lang="es-ES" b="1" dirty="0">
                <a:solidFill>
                  <a:schemeClr val="accent1">
                    <a:lumMod val="50000"/>
                  </a:schemeClr>
                </a:solidFill>
              </a:rPr>
              <a:t>a medida que las propiedades son mas nuevas, el precio tiende a reducirse.</a:t>
            </a:r>
          </a:p>
        </p:txBody>
      </p:sp>
    </p:spTree>
    <p:extLst>
      <p:ext uri="{BB962C8B-B14F-4D97-AF65-F5344CB8AC3E}">
        <p14:creationId xmlns:p14="http://schemas.microsoft.com/office/powerpoint/2010/main" val="2281646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914" y="339085"/>
            <a:ext cx="5852172" cy="4389129"/>
          </a:xfrm>
          <a:prstGeom prst="rect">
            <a:avLst/>
          </a:prstGeom>
        </p:spPr>
      </p:pic>
      <p:sp>
        <p:nvSpPr>
          <p:cNvPr id="7" name="Rectángulo 6"/>
          <p:cNvSpPr/>
          <p:nvPr/>
        </p:nvSpPr>
        <p:spPr>
          <a:xfrm>
            <a:off x="2362200" y="51648"/>
            <a:ext cx="4673600" cy="651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p:cNvSpPr/>
          <p:nvPr/>
        </p:nvSpPr>
        <p:spPr>
          <a:xfrm>
            <a:off x="0" y="4635500"/>
            <a:ext cx="9144000" cy="59821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smtClean="0">
                <a:solidFill>
                  <a:schemeClr val="accent1">
                    <a:lumMod val="50000"/>
                  </a:schemeClr>
                </a:solidFill>
              </a:rPr>
              <a:t>Se constata la tendencia previamente observada, las propiedades más nuevas parecen tener precios más bajos, pero </a:t>
            </a:r>
            <a:r>
              <a:rPr lang="es-ES" b="1" dirty="0" smtClean="0">
                <a:solidFill>
                  <a:schemeClr val="accent1">
                    <a:lumMod val="50000"/>
                  </a:schemeClr>
                </a:solidFill>
              </a:rPr>
              <a:t>también la oferta de tipos de vivienda se vuelve más heterodoxa cuanto menor sea la antigüedad, incorporando otros tipos que no sean casas. </a:t>
            </a:r>
            <a:endParaRPr lang="es-ES" b="1" dirty="0">
              <a:solidFill>
                <a:schemeClr val="accent1">
                  <a:lumMod val="50000"/>
                </a:schemeClr>
              </a:solidFill>
            </a:endParaRPr>
          </a:p>
        </p:txBody>
      </p:sp>
      <p:sp>
        <p:nvSpPr>
          <p:cNvPr id="6" name="CuadroTexto 5"/>
          <p:cNvSpPr txBox="1"/>
          <p:nvPr/>
        </p:nvSpPr>
        <p:spPr>
          <a:xfrm>
            <a:off x="1908797" y="177350"/>
            <a:ext cx="5589289" cy="707886"/>
          </a:xfrm>
          <a:prstGeom prst="rect">
            <a:avLst/>
          </a:prstGeom>
          <a:noFill/>
        </p:spPr>
        <p:txBody>
          <a:bodyPr wrap="square" rtlCol="0">
            <a:spAutoFit/>
          </a:bodyPr>
          <a:lstStyle/>
          <a:p>
            <a:pPr algn="ctr"/>
            <a:r>
              <a:rPr lang="es-AR" sz="2000" b="1" dirty="0" smtClean="0">
                <a:solidFill>
                  <a:schemeClr val="accent1">
                    <a:lumMod val="50000"/>
                  </a:schemeClr>
                </a:solidFill>
                <a:latin typeface="Calibri" panose="020F0502020204030204" pitchFamily="34" charset="0"/>
                <a:cs typeface="Calibri" panose="020F0502020204030204" pitchFamily="34" charset="0"/>
              </a:rPr>
              <a:t>ANTIGÜEDAD DE LAS VIVIENDAS vs PRECIO </a:t>
            </a:r>
          </a:p>
          <a:p>
            <a:pPr algn="ctr"/>
            <a:r>
              <a:rPr lang="es-AR" sz="2000" b="1" dirty="0" smtClean="0">
                <a:solidFill>
                  <a:schemeClr val="accent1">
                    <a:lumMod val="50000"/>
                  </a:schemeClr>
                </a:solidFill>
                <a:latin typeface="Calibri" panose="020F0502020204030204" pitchFamily="34" charset="0"/>
                <a:cs typeface="Calibri" panose="020F0502020204030204" pitchFamily="34" charset="0"/>
              </a:rPr>
              <a:t>según TIPO</a:t>
            </a:r>
            <a:endParaRPr lang="es-ES" sz="2000" b="1" dirty="0">
              <a:solidFill>
                <a:schemeClr val="accent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26930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914" y="250185"/>
            <a:ext cx="5852172" cy="4389129"/>
          </a:xfrm>
          <a:prstGeom prst="rect">
            <a:avLst/>
          </a:prstGeom>
        </p:spPr>
      </p:pic>
      <p:sp>
        <p:nvSpPr>
          <p:cNvPr id="5" name="Rectángulo 4"/>
          <p:cNvSpPr/>
          <p:nvPr/>
        </p:nvSpPr>
        <p:spPr>
          <a:xfrm>
            <a:off x="0" y="4588514"/>
            <a:ext cx="9144000" cy="64519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dirty="0" smtClean="0">
                <a:solidFill>
                  <a:schemeClr val="accent1">
                    <a:lumMod val="50000"/>
                  </a:schemeClr>
                </a:solidFill>
              </a:rPr>
              <a:t>No se encuentra una relación clara entre el tamaño del lote o terreno y el precio. Incluso los lotes mas grandes no se encuentran entre los precios más altos. Esto podría explicarse por una mayor disponibilidad de suelo cuanto más alejado se encuentre del centro de la ciudad.</a:t>
            </a:r>
            <a:endParaRPr lang="es-ES" b="1" dirty="0">
              <a:solidFill>
                <a:schemeClr val="accent1">
                  <a:lumMod val="50000"/>
                </a:schemeClr>
              </a:solidFill>
            </a:endParaRPr>
          </a:p>
        </p:txBody>
      </p:sp>
      <p:sp>
        <p:nvSpPr>
          <p:cNvPr id="7" name="CuadroTexto 6"/>
          <p:cNvSpPr txBox="1"/>
          <p:nvPr/>
        </p:nvSpPr>
        <p:spPr>
          <a:xfrm>
            <a:off x="1908797" y="177800"/>
            <a:ext cx="5589289" cy="400110"/>
          </a:xfrm>
          <a:prstGeom prst="rect">
            <a:avLst/>
          </a:prstGeom>
          <a:solidFill>
            <a:schemeClr val="bg1"/>
          </a:solidFill>
        </p:spPr>
        <p:txBody>
          <a:bodyPr wrap="square" rtlCol="0">
            <a:spAutoFit/>
          </a:bodyPr>
          <a:lstStyle/>
          <a:p>
            <a:pPr algn="ctr"/>
            <a:r>
              <a:rPr lang="es-AR" sz="2000" b="1" dirty="0" smtClean="0">
                <a:solidFill>
                  <a:schemeClr val="accent1">
                    <a:lumMod val="50000"/>
                  </a:schemeClr>
                </a:solidFill>
                <a:latin typeface="Calibri" panose="020F0502020204030204" pitchFamily="34" charset="0"/>
                <a:cs typeface="Calibri" panose="020F0502020204030204" pitchFamily="34" charset="0"/>
              </a:rPr>
              <a:t>TAMAÑO DEL LOTE vs PRECIO</a:t>
            </a:r>
          </a:p>
        </p:txBody>
      </p:sp>
    </p:spTree>
    <p:extLst>
      <p:ext uri="{BB962C8B-B14F-4D97-AF65-F5344CB8AC3E}">
        <p14:creationId xmlns:p14="http://schemas.microsoft.com/office/powerpoint/2010/main" val="1961774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914" y="377185"/>
            <a:ext cx="5852172" cy="4389129"/>
          </a:xfrm>
          <a:prstGeom prst="rect">
            <a:avLst/>
          </a:prstGeom>
        </p:spPr>
      </p:pic>
      <p:sp>
        <p:nvSpPr>
          <p:cNvPr id="5" name="Rectángulo 4"/>
          <p:cNvSpPr/>
          <p:nvPr/>
        </p:nvSpPr>
        <p:spPr>
          <a:xfrm>
            <a:off x="0" y="4701535"/>
            <a:ext cx="9144000" cy="53217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smtClean="0">
                <a:solidFill>
                  <a:schemeClr val="accent1">
                    <a:lumMod val="50000"/>
                  </a:schemeClr>
                </a:solidFill>
              </a:rPr>
              <a:t>En cambio, al considerar el tamaño de la vivienda (área construida) si se insinúa cierta correlación positiva con el precio.</a:t>
            </a:r>
            <a:endParaRPr lang="es-ES" b="1" dirty="0">
              <a:solidFill>
                <a:schemeClr val="accent1">
                  <a:lumMod val="50000"/>
                </a:schemeClr>
              </a:solidFill>
            </a:endParaRPr>
          </a:p>
        </p:txBody>
      </p:sp>
      <p:sp>
        <p:nvSpPr>
          <p:cNvPr id="6" name="CuadroTexto 5"/>
          <p:cNvSpPr txBox="1"/>
          <p:nvPr/>
        </p:nvSpPr>
        <p:spPr>
          <a:xfrm>
            <a:off x="1908797" y="360670"/>
            <a:ext cx="5589289" cy="400110"/>
          </a:xfrm>
          <a:prstGeom prst="rect">
            <a:avLst/>
          </a:prstGeom>
          <a:solidFill>
            <a:schemeClr val="bg1"/>
          </a:solidFill>
        </p:spPr>
        <p:txBody>
          <a:bodyPr wrap="square" rtlCol="0">
            <a:spAutoFit/>
          </a:bodyPr>
          <a:lstStyle/>
          <a:p>
            <a:pPr algn="ctr"/>
            <a:r>
              <a:rPr lang="es-AR" sz="2000" b="1" dirty="0" smtClean="0">
                <a:solidFill>
                  <a:schemeClr val="accent1">
                    <a:lumMod val="50000"/>
                  </a:schemeClr>
                </a:solidFill>
                <a:latin typeface="Calibri" panose="020F0502020204030204" pitchFamily="34" charset="0"/>
                <a:cs typeface="Calibri" panose="020F0502020204030204" pitchFamily="34" charset="0"/>
              </a:rPr>
              <a:t>TAMAÑO DE LA VIVIENDA vs PRECIO</a:t>
            </a:r>
          </a:p>
        </p:txBody>
      </p:sp>
    </p:spTree>
    <p:extLst>
      <p:ext uri="{BB962C8B-B14F-4D97-AF65-F5344CB8AC3E}">
        <p14:creationId xmlns:p14="http://schemas.microsoft.com/office/powerpoint/2010/main" val="4126294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0"/>
            <a:ext cx="6705600" cy="5029200"/>
          </a:xfrm>
          <a:prstGeom prst="rect">
            <a:avLst/>
          </a:prstGeom>
        </p:spPr>
      </p:pic>
      <p:sp>
        <p:nvSpPr>
          <p:cNvPr id="6" name="Rectángulo 5"/>
          <p:cNvSpPr/>
          <p:nvPr/>
        </p:nvSpPr>
        <p:spPr>
          <a:xfrm>
            <a:off x="0" y="4813300"/>
            <a:ext cx="9144000" cy="42041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200" dirty="0" smtClean="0">
                <a:solidFill>
                  <a:schemeClr val="accent1">
                    <a:lumMod val="50000"/>
                  </a:schemeClr>
                </a:solidFill>
              </a:rPr>
              <a:t>Al agruparlo por barrio y comparar las medias vemos existe una </a:t>
            </a:r>
            <a:r>
              <a:rPr lang="es-ES" sz="1200" b="1" dirty="0" smtClean="0">
                <a:solidFill>
                  <a:schemeClr val="accent1">
                    <a:lumMod val="50000"/>
                  </a:schemeClr>
                </a:solidFill>
              </a:rPr>
              <a:t>correlación inversa entre el precio y la distancia al centro</a:t>
            </a:r>
            <a:r>
              <a:rPr lang="es-ES" sz="1200" dirty="0" smtClean="0">
                <a:solidFill>
                  <a:schemeClr val="accent1">
                    <a:lumMod val="50000"/>
                  </a:schemeClr>
                </a:solidFill>
              </a:rPr>
              <a:t>. Se observa que cuanto más se aleja cae el precio y la cantidad de ofertas, pero a la vez son viviendas más nuevas.</a:t>
            </a:r>
            <a:endParaRPr lang="es-ES" sz="1200" b="1" dirty="0">
              <a:solidFill>
                <a:schemeClr val="accent1">
                  <a:lumMod val="50000"/>
                </a:schemeClr>
              </a:solidFill>
            </a:endParaRPr>
          </a:p>
        </p:txBody>
      </p:sp>
      <p:sp>
        <p:nvSpPr>
          <p:cNvPr id="7" name="CuadroTexto 6"/>
          <p:cNvSpPr txBox="1"/>
          <p:nvPr/>
        </p:nvSpPr>
        <p:spPr>
          <a:xfrm>
            <a:off x="1777355" y="165100"/>
            <a:ext cx="5589289" cy="400110"/>
          </a:xfrm>
          <a:prstGeom prst="rect">
            <a:avLst/>
          </a:prstGeom>
          <a:solidFill>
            <a:schemeClr val="bg1"/>
          </a:solidFill>
        </p:spPr>
        <p:txBody>
          <a:bodyPr wrap="square" rtlCol="0">
            <a:spAutoFit/>
          </a:bodyPr>
          <a:lstStyle/>
          <a:p>
            <a:pPr algn="ctr"/>
            <a:r>
              <a:rPr lang="es-AR" sz="2000" b="1" dirty="0" smtClean="0">
                <a:solidFill>
                  <a:schemeClr val="accent1">
                    <a:lumMod val="50000"/>
                  </a:schemeClr>
                </a:solidFill>
                <a:latin typeface="Calibri" panose="020F0502020204030204" pitchFamily="34" charset="0"/>
                <a:cs typeface="Calibri" panose="020F0502020204030204" pitchFamily="34" charset="0"/>
              </a:rPr>
              <a:t>PRECIO (x M2) Y DISTANCIA PROMEDIO BARRIAL</a:t>
            </a:r>
          </a:p>
        </p:txBody>
      </p:sp>
    </p:spTree>
    <p:extLst>
      <p:ext uri="{BB962C8B-B14F-4D97-AF65-F5344CB8AC3E}">
        <p14:creationId xmlns:p14="http://schemas.microsoft.com/office/powerpoint/2010/main" val="2372879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0" y="4701535"/>
            <a:ext cx="9144000" cy="53217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smtClean="0">
                <a:solidFill>
                  <a:schemeClr val="accent1">
                    <a:lumMod val="50000"/>
                  </a:schemeClr>
                </a:solidFill>
              </a:rPr>
              <a:t>De manera esperable, se encuentra una relación positiva entre el tamaño de la vivienda y la cantidad de habitaciones. El precio acompaña esta relación.</a:t>
            </a:r>
            <a:endParaRPr lang="es-ES" b="1" dirty="0">
              <a:solidFill>
                <a:schemeClr val="accent1">
                  <a:lumMod val="50000"/>
                </a:schemeClr>
              </a:solidFill>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2321"/>
            <a:ext cx="9144000" cy="3918857"/>
          </a:xfrm>
          <a:prstGeom prst="rect">
            <a:avLst/>
          </a:prstGeom>
        </p:spPr>
      </p:pic>
      <p:sp>
        <p:nvSpPr>
          <p:cNvPr id="6" name="CuadroTexto 5"/>
          <p:cNvSpPr txBox="1"/>
          <p:nvPr/>
        </p:nvSpPr>
        <p:spPr>
          <a:xfrm>
            <a:off x="1777355" y="0"/>
            <a:ext cx="5589289" cy="400110"/>
          </a:xfrm>
          <a:prstGeom prst="rect">
            <a:avLst/>
          </a:prstGeom>
          <a:solidFill>
            <a:schemeClr val="bg1"/>
          </a:solidFill>
        </p:spPr>
        <p:txBody>
          <a:bodyPr wrap="square" rtlCol="0">
            <a:spAutoFit/>
          </a:bodyPr>
          <a:lstStyle/>
          <a:p>
            <a:pPr algn="ctr"/>
            <a:r>
              <a:rPr lang="es-AR" sz="2000" b="1" dirty="0" smtClean="0">
                <a:solidFill>
                  <a:schemeClr val="accent1">
                    <a:lumMod val="50000"/>
                  </a:schemeClr>
                </a:solidFill>
                <a:latin typeface="Calibri" panose="020F0502020204030204" pitchFamily="34" charset="0"/>
                <a:cs typeface="Calibri" panose="020F0502020204030204" pitchFamily="34" charset="0"/>
              </a:rPr>
              <a:t>PRECIO (x M2) Y DISTANCIA PROMEDIO BARRIAL</a:t>
            </a:r>
          </a:p>
        </p:txBody>
      </p:sp>
    </p:spTree>
    <p:extLst>
      <p:ext uri="{BB962C8B-B14F-4D97-AF65-F5344CB8AC3E}">
        <p14:creationId xmlns:p14="http://schemas.microsoft.com/office/powerpoint/2010/main" val="4274144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311700" y="154425"/>
            <a:ext cx="8520600" cy="792600"/>
          </a:xfrm>
        </p:spPr>
        <p:txBody>
          <a:bodyPr/>
          <a:lstStyle/>
          <a:p>
            <a:r>
              <a:rPr lang="es" b="1" dirty="0" smtClean="0">
                <a:solidFill>
                  <a:srgbClr val="999999"/>
                </a:solidFill>
                <a:latin typeface="DM Sans"/>
                <a:cs typeface="DM Sans"/>
                <a:sym typeface="DM Sans"/>
              </a:rPr>
              <a:t>PRINCIPALES EMERGENTES</a:t>
            </a:r>
            <a:endParaRPr lang="es-ES" dirty="0"/>
          </a:p>
        </p:txBody>
      </p:sp>
      <p:sp>
        <p:nvSpPr>
          <p:cNvPr id="4" name="Rectángulo 3"/>
          <p:cNvSpPr/>
          <p:nvPr/>
        </p:nvSpPr>
        <p:spPr>
          <a:xfrm>
            <a:off x="311700" y="685801"/>
            <a:ext cx="8520600" cy="421640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ü"/>
            </a:pPr>
            <a:r>
              <a:rPr lang="es-AR" sz="1800" dirty="0" smtClean="0">
                <a:solidFill>
                  <a:schemeClr val="accent1">
                    <a:lumMod val="50000"/>
                  </a:schemeClr>
                </a:solidFill>
              </a:rPr>
              <a:t>La distribución de la oferta tiene una </a:t>
            </a:r>
            <a:r>
              <a:rPr lang="es-AR" sz="1800" b="1" dirty="0" smtClean="0">
                <a:solidFill>
                  <a:schemeClr val="accent1">
                    <a:lumMod val="50000"/>
                  </a:schemeClr>
                </a:solidFill>
              </a:rPr>
              <a:t>forma radial </a:t>
            </a:r>
            <a:r>
              <a:rPr lang="es-AR" sz="1800" dirty="0" smtClean="0">
                <a:solidFill>
                  <a:schemeClr val="accent1">
                    <a:lumMod val="50000"/>
                  </a:schemeClr>
                </a:solidFill>
              </a:rPr>
              <a:t>desde el centro de la ciudad hacia la periferia.</a:t>
            </a:r>
          </a:p>
          <a:p>
            <a:pPr marL="285750" indent="-285750">
              <a:buFont typeface="Wingdings" panose="05000000000000000000" pitchFamily="2" charset="2"/>
              <a:buChar char="ü"/>
            </a:pPr>
            <a:r>
              <a:rPr lang="es-AR" sz="1800" dirty="0" smtClean="0">
                <a:solidFill>
                  <a:schemeClr val="accent1">
                    <a:lumMod val="50000"/>
                  </a:schemeClr>
                </a:solidFill>
              </a:rPr>
              <a:t>Casi el </a:t>
            </a:r>
            <a:r>
              <a:rPr lang="es-AR" sz="1800" b="1" dirty="0" smtClean="0">
                <a:solidFill>
                  <a:schemeClr val="accent1">
                    <a:lumMod val="50000"/>
                  </a:schemeClr>
                </a:solidFill>
              </a:rPr>
              <a:t>80% </a:t>
            </a:r>
            <a:r>
              <a:rPr lang="es-AR" sz="1800" dirty="0" smtClean="0">
                <a:solidFill>
                  <a:schemeClr val="accent1">
                    <a:lumMod val="50000"/>
                  </a:schemeClr>
                </a:solidFill>
              </a:rPr>
              <a:t>de la oferta son </a:t>
            </a:r>
            <a:r>
              <a:rPr lang="es-AR" sz="1800" b="1" dirty="0" smtClean="0">
                <a:solidFill>
                  <a:schemeClr val="accent1">
                    <a:lumMod val="50000"/>
                  </a:schemeClr>
                </a:solidFill>
              </a:rPr>
              <a:t>casas</a:t>
            </a:r>
            <a:r>
              <a:rPr lang="es-AR" sz="1800" dirty="0" smtClean="0">
                <a:solidFill>
                  <a:schemeClr val="accent1">
                    <a:lumMod val="50000"/>
                  </a:schemeClr>
                </a:solidFill>
              </a:rPr>
              <a:t>, aunque en el centro de la ciudad hay mayor diversidad en la tipología.</a:t>
            </a:r>
          </a:p>
          <a:p>
            <a:pPr marL="285750" indent="-285750">
              <a:buFont typeface="Wingdings" panose="05000000000000000000" pitchFamily="2" charset="2"/>
              <a:buChar char="ü"/>
            </a:pPr>
            <a:r>
              <a:rPr lang="es-AR" sz="1800" dirty="0" smtClean="0">
                <a:solidFill>
                  <a:schemeClr val="accent1">
                    <a:lumMod val="50000"/>
                  </a:schemeClr>
                </a:solidFill>
              </a:rPr>
              <a:t>La </a:t>
            </a:r>
            <a:r>
              <a:rPr lang="es-AR" sz="1800" b="1" dirty="0" smtClean="0">
                <a:solidFill>
                  <a:schemeClr val="accent1">
                    <a:lumMod val="50000"/>
                  </a:schemeClr>
                </a:solidFill>
              </a:rPr>
              <a:t>distancia al centro comercial </a:t>
            </a:r>
            <a:r>
              <a:rPr lang="es-AR" sz="1800" dirty="0" smtClean="0">
                <a:solidFill>
                  <a:schemeClr val="accent1">
                    <a:lumMod val="50000"/>
                  </a:schemeClr>
                </a:solidFill>
              </a:rPr>
              <a:t>de la ciudad tiene una </a:t>
            </a:r>
            <a:r>
              <a:rPr lang="es-AR" sz="1800" b="1" dirty="0" smtClean="0">
                <a:solidFill>
                  <a:schemeClr val="accent1">
                    <a:lumMod val="50000"/>
                  </a:schemeClr>
                </a:solidFill>
              </a:rPr>
              <a:t>relación negativa con el precio promedio</a:t>
            </a:r>
            <a:r>
              <a:rPr lang="es-AR" sz="1800" dirty="0" smtClean="0">
                <a:solidFill>
                  <a:schemeClr val="accent1">
                    <a:lumMod val="50000"/>
                  </a:schemeClr>
                </a:solidFill>
              </a:rPr>
              <a:t>.</a:t>
            </a:r>
          </a:p>
          <a:p>
            <a:pPr marL="285750" indent="-285750">
              <a:buFont typeface="Wingdings" panose="05000000000000000000" pitchFamily="2" charset="2"/>
              <a:buChar char="ü"/>
            </a:pPr>
            <a:r>
              <a:rPr lang="es-AR" sz="1800" dirty="0" smtClean="0">
                <a:solidFill>
                  <a:schemeClr val="accent1">
                    <a:lumMod val="50000"/>
                  </a:schemeClr>
                </a:solidFill>
              </a:rPr>
              <a:t>Se encuentra una </a:t>
            </a:r>
            <a:r>
              <a:rPr lang="es-AR" sz="1800" b="1" dirty="0" smtClean="0">
                <a:solidFill>
                  <a:schemeClr val="accent1">
                    <a:lumMod val="50000"/>
                  </a:schemeClr>
                </a:solidFill>
              </a:rPr>
              <a:t>relación positiva entre el tamaño de la vivienda y el precio </a:t>
            </a:r>
            <a:r>
              <a:rPr lang="es-AR" sz="1800" dirty="0" smtClean="0">
                <a:solidFill>
                  <a:schemeClr val="accent1">
                    <a:lumMod val="50000"/>
                  </a:schemeClr>
                </a:solidFill>
              </a:rPr>
              <a:t>de la misma, y parece haber una relación entre el precio y el tamaño del lote. Esto podría explicarse por una relación espuria, donde lo que estamos observando es en realidad el efecto de la distancia.</a:t>
            </a:r>
          </a:p>
          <a:p>
            <a:pPr marL="285750" indent="-285750">
              <a:buFont typeface="Wingdings" panose="05000000000000000000" pitchFamily="2" charset="2"/>
              <a:buChar char="ü"/>
            </a:pPr>
            <a:r>
              <a:rPr lang="es-AR" sz="1800" dirty="0" smtClean="0">
                <a:solidFill>
                  <a:schemeClr val="accent1">
                    <a:lumMod val="50000"/>
                  </a:schemeClr>
                </a:solidFill>
              </a:rPr>
              <a:t>La cantidad de cuartos esta muy asociad al tamaño de la vivienda, y por lo tanto al precio de la misma.</a:t>
            </a:r>
          </a:p>
          <a:p>
            <a:pPr marL="285750" indent="-285750">
              <a:buFont typeface="Wingdings" panose="05000000000000000000" pitchFamily="2" charset="2"/>
              <a:buChar char="ü"/>
            </a:pPr>
            <a:r>
              <a:rPr lang="es-AR" sz="1800" dirty="0" smtClean="0">
                <a:solidFill>
                  <a:schemeClr val="accent1">
                    <a:lumMod val="50000"/>
                  </a:schemeClr>
                </a:solidFill>
              </a:rPr>
              <a:t>La </a:t>
            </a:r>
            <a:r>
              <a:rPr lang="es-AR" sz="1800" b="1" dirty="0" smtClean="0">
                <a:solidFill>
                  <a:schemeClr val="accent1">
                    <a:lumMod val="50000"/>
                  </a:schemeClr>
                </a:solidFill>
              </a:rPr>
              <a:t>antigüedad de las viviendas muestra cierta correlación con el precio</a:t>
            </a:r>
            <a:r>
              <a:rPr lang="es-AR" sz="1800" dirty="0" smtClean="0">
                <a:solidFill>
                  <a:schemeClr val="accent1">
                    <a:lumMod val="50000"/>
                  </a:schemeClr>
                </a:solidFill>
              </a:rPr>
              <a:t>, pero sobre todo con la distancia al centro.  Esto puede explicar su efecto sobre el precio.</a:t>
            </a:r>
          </a:p>
        </p:txBody>
      </p:sp>
    </p:spTree>
    <p:extLst>
      <p:ext uri="{BB962C8B-B14F-4D97-AF65-F5344CB8AC3E}">
        <p14:creationId xmlns:p14="http://schemas.microsoft.com/office/powerpoint/2010/main" val="1821955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79;p72"/>
          <p:cNvSpPr txBox="1"/>
          <p:nvPr/>
        </p:nvSpPr>
        <p:spPr>
          <a:xfrm>
            <a:off x="64930" y="0"/>
            <a:ext cx="8838266" cy="55396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400" b="1" dirty="0" smtClean="0">
                <a:solidFill>
                  <a:schemeClr val="accent1">
                    <a:lumMod val="50000"/>
                  </a:schemeClr>
                </a:solidFill>
                <a:latin typeface="DM Sans"/>
                <a:ea typeface="DM Sans"/>
                <a:cs typeface="DM Sans"/>
                <a:sym typeface="DM Sans"/>
              </a:rPr>
              <a:t>ANALISIS DEL MERCADO INMOBILIARIO DE MELBOURNE</a:t>
            </a:r>
          </a:p>
        </p:txBody>
      </p:sp>
      <p:sp>
        <p:nvSpPr>
          <p:cNvPr id="8" name="Rectángulo 7"/>
          <p:cNvSpPr/>
          <p:nvPr/>
        </p:nvSpPr>
        <p:spPr>
          <a:xfrm>
            <a:off x="64930" y="1012906"/>
            <a:ext cx="8977470" cy="32542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sz="1600" b="1" dirty="0" smtClean="0"/>
              <a:t>OBJETIVO</a:t>
            </a:r>
          </a:p>
          <a:p>
            <a:endParaRPr lang="es-ES" sz="1600" b="1" dirty="0"/>
          </a:p>
          <a:p>
            <a:r>
              <a:rPr lang="es-ES" sz="1600" dirty="0" smtClean="0"/>
              <a:t>Analizaremos el </a:t>
            </a:r>
            <a:r>
              <a:rPr lang="es-ES" sz="1600" dirty="0"/>
              <a:t>comportamiento de la oferta inmobiliaria en la Ciudad de </a:t>
            </a:r>
            <a:r>
              <a:rPr lang="es-ES" sz="1600" b="1" dirty="0"/>
              <a:t>Melbourne</a:t>
            </a:r>
            <a:r>
              <a:rPr lang="es-ES" sz="1600" dirty="0"/>
              <a:t>, </a:t>
            </a:r>
            <a:r>
              <a:rPr lang="es-ES" sz="1600" b="1" dirty="0"/>
              <a:t>Australia</a:t>
            </a:r>
            <a:r>
              <a:rPr lang="es-ES" sz="1600" dirty="0" smtClean="0"/>
              <a:t>. </a:t>
            </a:r>
          </a:p>
          <a:p>
            <a:r>
              <a:rPr lang="es-ES" sz="1600" dirty="0" smtClean="0"/>
              <a:t>Se buscará </a:t>
            </a:r>
            <a:r>
              <a:rPr lang="es-ES" sz="1600" dirty="0"/>
              <a:t>describir las características de la oferta, identificar las principales variables que influyen en el precio, y generar un </a:t>
            </a:r>
            <a:r>
              <a:rPr lang="es-ES" sz="1600" b="1" dirty="0"/>
              <a:t>modelo predictivo </a:t>
            </a:r>
            <a:r>
              <a:rPr lang="es-ES" sz="1600" dirty="0"/>
              <a:t>que permita </a:t>
            </a:r>
            <a:r>
              <a:rPr lang="es-ES" sz="1600" b="1" dirty="0"/>
              <a:t>predecir el precio de publicación </a:t>
            </a:r>
            <a:r>
              <a:rPr lang="es-ES" sz="1600" dirty="0" smtClean="0"/>
              <a:t>de </a:t>
            </a:r>
            <a:r>
              <a:rPr lang="es-ES" sz="1600" dirty="0"/>
              <a:t>un área urbana </a:t>
            </a:r>
            <a:r>
              <a:rPr lang="es-ES" sz="1600" dirty="0" smtClean="0"/>
              <a:t>determinada. </a:t>
            </a:r>
          </a:p>
          <a:p>
            <a:r>
              <a:rPr lang="es-AR" sz="1600" dirty="0" smtClean="0"/>
              <a:t>De forma adicional, se busca poner a prueba la tesis de </a:t>
            </a:r>
            <a:r>
              <a:rPr lang="es-AR" sz="1600" dirty="0" err="1" smtClean="0"/>
              <a:t>Topalov</a:t>
            </a:r>
            <a:r>
              <a:rPr lang="es-AR" sz="1600" dirty="0" smtClean="0"/>
              <a:t> (1987), sobre la incidencia de la distancia al centro urbano como variable explicativa del valor del precio del suelo urbano.</a:t>
            </a:r>
          </a:p>
          <a:p>
            <a:endParaRPr lang="es-AR" sz="1600" dirty="0"/>
          </a:p>
          <a:p>
            <a:r>
              <a:rPr lang="es-AR" sz="1600" dirty="0" smtClean="0"/>
              <a:t>Este trabajo esta orientado a contribuir a la comprensión del comportamiento del mercado inmobiliario, y espera poder aportar herramientas a </a:t>
            </a:r>
            <a:r>
              <a:rPr lang="es-ES" sz="1600" dirty="0"/>
              <a:t>especialistas en urbanismo, responsables de políticas habitacionales/inmobiliarias y tomadores de decisiones en procesos de desarrollo inmobiliario y/o grandes actores en el mercado inmobiliario.</a:t>
            </a:r>
          </a:p>
        </p:txBody>
      </p:sp>
    </p:spTree>
    <p:extLst>
      <p:ext uri="{BB962C8B-B14F-4D97-AF65-F5344CB8AC3E}">
        <p14:creationId xmlns:p14="http://schemas.microsoft.com/office/powerpoint/2010/main" val="886309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79;p72"/>
          <p:cNvSpPr txBox="1"/>
          <p:nvPr/>
        </p:nvSpPr>
        <p:spPr>
          <a:xfrm>
            <a:off x="64930" y="0"/>
            <a:ext cx="8838266" cy="55396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400" b="1" dirty="0" smtClean="0">
                <a:solidFill>
                  <a:schemeClr val="accent1">
                    <a:lumMod val="50000"/>
                  </a:schemeClr>
                </a:solidFill>
                <a:latin typeface="DM Sans"/>
                <a:ea typeface="DM Sans"/>
                <a:cs typeface="DM Sans"/>
                <a:sym typeface="DM Sans"/>
              </a:rPr>
              <a:t>ANALISIS DEL MERCADO INMOBILIARIO DE MELBOURNE</a:t>
            </a:r>
          </a:p>
        </p:txBody>
      </p:sp>
      <p:sp>
        <p:nvSpPr>
          <p:cNvPr id="8" name="Rectángulo 7"/>
          <p:cNvSpPr/>
          <p:nvPr/>
        </p:nvSpPr>
        <p:spPr>
          <a:xfrm>
            <a:off x="64930" y="1012906"/>
            <a:ext cx="8977470" cy="32542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sz="1600" b="1" dirty="0" smtClean="0"/>
              <a:t>PRINCIPALES HIPOTESIS</a:t>
            </a:r>
          </a:p>
          <a:p>
            <a:r>
              <a:rPr lang="es-ES" sz="1600" dirty="0"/>
              <a:t>La </a:t>
            </a:r>
            <a:r>
              <a:rPr lang="es-ES" sz="1600" dirty="0" smtClean="0"/>
              <a:t>hipótesis </a:t>
            </a:r>
            <a:r>
              <a:rPr lang="es-ES" sz="1600" dirty="0"/>
              <a:t>central es que el precio de la propiedad esta determinado principalmente por una interacción entre el tamaño de las propiedades (Cantidad de metros cuadrados construidos y/o totales del lote) y la distancia promedio del centro de la ciudad</a:t>
            </a:r>
            <a:r>
              <a:rPr lang="es-ES" sz="1600" dirty="0" smtClean="0"/>
              <a:t>.</a:t>
            </a:r>
          </a:p>
          <a:p>
            <a:endParaRPr lang="es-AR" sz="1600" dirty="0"/>
          </a:p>
          <a:p>
            <a:r>
              <a:rPr lang="es-AR" sz="1600" dirty="0" smtClean="0">
                <a:solidFill>
                  <a:schemeClr val="bg1"/>
                </a:solidFill>
              </a:rPr>
              <a:t>HIPOTESIS SECUNDARIAS</a:t>
            </a:r>
          </a:p>
          <a:p>
            <a:r>
              <a:rPr lang="es-ES" dirty="0" smtClean="0">
                <a:solidFill>
                  <a:schemeClr val="bg1"/>
                </a:solidFill>
              </a:rPr>
              <a:t>Indagar </a:t>
            </a:r>
            <a:r>
              <a:rPr lang="es-ES" dirty="0">
                <a:solidFill>
                  <a:schemeClr val="bg1"/>
                </a:solidFill>
              </a:rPr>
              <a:t>el efecto que tienen sobre el precio:</a:t>
            </a:r>
          </a:p>
          <a:p>
            <a:pPr marL="285750" indent="-285750">
              <a:buFont typeface="Arial" panose="020B0604020202020204" pitchFamily="34" charset="0"/>
              <a:buChar char="•"/>
            </a:pPr>
            <a:r>
              <a:rPr lang="es-ES" dirty="0">
                <a:solidFill>
                  <a:schemeClr val="bg1"/>
                </a:solidFill>
              </a:rPr>
              <a:t>La cantidad y tipo de ambientes en una vivienda (Cuartos, baños y cocheras).</a:t>
            </a:r>
          </a:p>
          <a:p>
            <a:pPr marL="285750" indent="-285750">
              <a:buFont typeface="Arial" panose="020B0604020202020204" pitchFamily="34" charset="0"/>
              <a:buChar char="•"/>
            </a:pPr>
            <a:r>
              <a:rPr lang="es-ES" dirty="0">
                <a:solidFill>
                  <a:schemeClr val="bg1"/>
                </a:solidFill>
              </a:rPr>
              <a:t>La </a:t>
            </a:r>
            <a:r>
              <a:rPr lang="es-ES" dirty="0" smtClean="0">
                <a:solidFill>
                  <a:schemeClr val="bg1"/>
                </a:solidFill>
              </a:rPr>
              <a:t>antigüedad </a:t>
            </a:r>
            <a:r>
              <a:rPr lang="es-ES" dirty="0">
                <a:solidFill>
                  <a:schemeClr val="bg1"/>
                </a:solidFill>
              </a:rPr>
              <a:t>de la vivienda.</a:t>
            </a:r>
          </a:p>
          <a:p>
            <a:pPr marL="285750" indent="-285750">
              <a:buFont typeface="Arial" panose="020B0604020202020204" pitchFamily="34" charset="0"/>
              <a:buChar char="•"/>
            </a:pPr>
            <a:r>
              <a:rPr lang="es-ES" dirty="0">
                <a:solidFill>
                  <a:schemeClr val="bg1"/>
                </a:solidFill>
              </a:rPr>
              <a:t>Evaluar si el tipo de propiedad tiene algún efecto significativo.</a:t>
            </a:r>
          </a:p>
          <a:p>
            <a:pPr marL="285750" indent="-285750">
              <a:buFont typeface="Arial" panose="020B0604020202020204" pitchFamily="34" charset="0"/>
              <a:buChar char="•"/>
            </a:pPr>
            <a:r>
              <a:rPr lang="es-ES" dirty="0">
                <a:solidFill>
                  <a:schemeClr val="bg1"/>
                </a:solidFill>
              </a:rPr>
              <a:t>Y tratar de determinar si hay otras variables o interacciones entre variables que tienen algún tipo de efecto sobre el precio</a:t>
            </a:r>
            <a:r>
              <a:rPr lang="es-ES" dirty="0" smtClean="0">
                <a:solidFill>
                  <a:schemeClr val="bg1"/>
                </a:solidFill>
              </a:rPr>
              <a:t>.</a:t>
            </a:r>
            <a:endParaRPr lang="es-ES" dirty="0">
              <a:solidFill>
                <a:schemeClr val="bg1"/>
              </a:solidFill>
            </a:endParaRPr>
          </a:p>
        </p:txBody>
      </p:sp>
    </p:spTree>
    <p:extLst>
      <p:ext uri="{BB962C8B-B14F-4D97-AF65-F5344CB8AC3E}">
        <p14:creationId xmlns:p14="http://schemas.microsoft.com/office/powerpoint/2010/main" val="3983381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420541" y="2187787"/>
            <a:ext cx="7300904" cy="403013"/>
          </a:xfrm>
        </p:spPr>
        <p:txBody>
          <a:bodyPr>
            <a:normAutofit fontScale="85000" lnSpcReduction="20000"/>
          </a:bodyPr>
          <a:lstStyle/>
          <a:p>
            <a:pPr marL="12700" indent="-12700" algn="l"/>
            <a:r>
              <a:rPr lang="es" sz="2000" b="1" dirty="0">
                <a:solidFill>
                  <a:srgbClr val="999999"/>
                </a:solidFill>
                <a:latin typeface="DM Sans"/>
                <a:ea typeface="DM Sans"/>
                <a:cs typeface="DM Sans"/>
                <a:sym typeface="DM Sans"/>
              </a:rPr>
              <a:t>Resumen de metadata</a:t>
            </a:r>
            <a:endParaRPr lang="es-ES" sz="2000" dirty="0"/>
          </a:p>
        </p:txBody>
      </p:sp>
      <p:sp>
        <p:nvSpPr>
          <p:cNvPr id="5" name="Google Shape;479;p72"/>
          <p:cNvSpPr txBox="1"/>
          <p:nvPr/>
        </p:nvSpPr>
        <p:spPr>
          <a:xfrm>
            <a:off x="64930" y="50800"/>
            <a:ext cx="8838266" cy="55396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400" b="1" dirty="0" smtClean="0">
                <a:solidFill>
                  <a:schemeClr val="accent1">
                    <a:lumMod val="50000"/>
                  </a:schemeClr>
                </a:solidFill>
                <a:latin typeface="DM Sans"/>
                <a:ea typeface="DM Sans"/>
                <a:cs typeface="DM Sans"/>
                <a:sym typeface="DM Sans"/>
              </a:rPr>
              <a:t>DATASET</a:t>
            </a:r>
          </a:p>
        </p:txBody>
      </p:sp>
      <p:sp>
        <p:nvSpPr>
          <p:cNvPr id="6" name="Rectángulo 5"/>
          <p:cNvSpPr/>
          <p:nvPr/>
        </p:nvSpPr>
        <p:spPr>
          <a:xfrm>
            <a:off x="420541" y="766277"/>
            <a:ext cx="8342784" cy="9652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dirty="0" err="1" smtClean="0">
                <a:solidFill>
                  <a:schemeClr val="accent1">
                    <a:lumMod val="50000"/>
                  </a:schemeClr>
                </a:solidFill>
              </a:rPr>
              <a:t>Dataset</a:t>
            </a:r>
            <a:r>
              <a:rPr lang="es-AR" dirty="0" smtClean="0">
                <a:solidFill>
                  <a:schemeClr val="accent1">
                    <a:lumMod val="50000"/>
                  </a:schemeClr>
                </a:solidFill>
              </a:rPr>
              <a:t> de </a:t>
            </a:r>
            <a:r>
              <a:rPr lang="es-AR" b="1" dirty="0" smtClean="0">
                <a:solidFill>
                  <a:schemeClr val="accent1">
                    <a:lumMod val="50000"/>
                  </a:schemeClr>
                </a:solidFill>
              </a:rPr>
              <a:t>publicaciones inmobiliarias </a:t>
            </a:r>
            <a:r>
              <a:rPr lang="es-AR" dirty="0" smtClean="0">
                <a:solidFill>
                  <a:schemeClr val="accent1">
                    <a:lumMod val="50000"/>
                  </a:schemeClr>
                </a:solidFill>
              </a:rPr>
              <a:t>en la ciudad de </a:t>
            </a:r>
            <a:r>
              <a:rPr lang="es-AR" b="1" dirty="0" smtClean="0">
                <a:solidFill>
                  <a:schemeClr val="accent1">
                    <a:lumMod val="50000"/>
                  </a:schemeClr>
                </a:solidFill>
              </a:rPr>
              <a:t>Melbourne, Australia, publicadas entre </a:t>
            </a:r>
            <a:r>
              <a:rPr lang="es-AR" dirty="0" smtClean="0">
                <a:solidFill>
                  <a:schemeClr val="accent1">
                    <a:lumMod val="50000"/>
                  </a:schemeClr>
                </a:solidFill>
              </a:rPr>
              <a:t>2016 y 2017, relevado </a:t>
            </a:r>
            <a:r>
              <a:rPr lang="es-AR" dirty="0">
                <a:solidFill>
                  <a:schemeClr val="accent1">
                    <a:lumMod val="50000"/>
                  </a:schemeClr>
                </a:solidFill>
              </a:rPr>
              <a:t>por Tony </a:t>
            </a:r>
            <a:r>
              <a:rPr lang="es-AR" dirty="0" smtClean="0">
                <a:solidFill>
                  <a:schemeClr val="accent1">
                    <a:lumMod val="50000"/>
                  </a:schemeClr>
                </a:solidFill>
              </a:rPr>
              <a:t>Pinos, </a:t>
            </a:r>
            <a:r>
              <a:rPr lang="es-AR" b="1" dirty="0" err="1" smtClean="0">
                <a:solidFill>
                  <a:schemeClr val="accent1">
                    <a:lumMod val="50000"/>
                  </a:schemeClr>
                </a:solidFill>
              </a:rPr>
              <a:t>scrapeadas</a:t>
            </a:r>
            <a:r>
              <a:rPr lang="es-AR" dirty="0" smtClean="0">
                <a:solidFill>
                  <a:schemeClr val="accent1">
                    <a:lumMod val="50000"/>
                  </a:schemeClr>
                </a:solidFill>
              </a:rPr>
              <a:t> de la </a:t>
            </a:r>
            <a:r>
              <a:rPr lang="es-AR" dirty="0">
                <a:solidFill>
                  <a:schemeClr val="accent1">
                    <a:lumMod val="50000"/>
                  </a:schemeClr>
                </a:solidFill>
              </a:rPr>
              <a:t>plataforma </a:t>
            </a:r>
            <a:r>
              <a:rPr lang="es-AR" i="1" dirty="0" smtClean="0">
                <a:solidFill>
                  <a:schemeClr val="accent1">
                    <a:lumMod val="50000"/>
                  </a:schemeClr>
                </a:solidFill>
              </a:rPr>
              <a:t>Domain.com.au. </a:t>
            </a:r>
            <a:r>
              <a:rPr lang="es-AR" dirty="0" smtClean="0">
                <a:solidFill>
                  <a:schemeClr val="accent1">
                    <a:lumMod val="50000"/>
                  </a:schemeClr>
                </a:solidFill>
              </a:rPr>
              <a:t>Consultado en </a:t>
            </a:r>
            <a:r>
              <a:rPr lang="es-AR" dirty="0" err="1" smtClean="0">
                <a:solidFill>
                  <a:schemeClr val="accent1">
                    <a:lumMod val="50000"/>
                  </a:schemeClr>
                </a:solidFill>
                <a:hlinkClick r:id="rId2"/>
              </a:rPr>
              <a:t>Kaggle</a:t>
            </a:r>
            <a:r>
              <a:rPr lang="es-AR" dirty="0" smtClean="0">
                <a:solidFill>
                  <a:schemeClr val="accent1">
                    <a:lumMod val="50000"/>
                  </a:schemeClr>
                </a:solidFill>
              </a:rPr>
              <a:t> </a:t>
            </a:r>
            <a:endParaRPr lang="es-ES" i="1" dirty="0">
              <a:solidFill>
                <a:schemeClr val="accent1">
                  <a:lumMod val="50000"/>
                </a:schemeClr>
              </a:solidFill>
            </a:endParaRPr>
          </a:p>
        </p:txBody>
      </p:sp>
      <p:sp>
        <p:nvSpPr>
          <p:cNvPr id="10" name="Rectángulo 9"/>
          <p:cNvSpPr/>
          <p:nvPr/>
        </p:nvSpPr>
        <p:spPr>
          <a:xfrm>
            <a:off x="420541" y="2590800"/>
            <a:ext cx="8253559" cy="25527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s-AR" b="1" dirty="0" smtClean="0">
                <a:solidFill>
                  <a:schemeClr val="accent1">
                    <a:lumMod val="50000"/>
                  </a:schemeClr>
                </a:solidFill>
              </a:rPr>
              <a:t>13580 casos</a:t>
            </a:r>
          </a:p>
          <a:p>
            <a:pPr marL="285750" indent="-285750">
              <a:buFont typeface="Wingdings" panose="05000000000000000000" pitchFamily="2" charset="2"/>
              <a:buChar char="Ø"/>
            </a:pPr>
            <a:r>
              <a:rPr lang="es-AR" b="1" dirty="0" smtClean="0">
                <a:solidFill>
                  <a:schemeClr val="accent1">
                    <a:lumMod val="50000"/>
                  </a:schemeClr>
                </a:solidFill>
              </a:rPr>
              <a:t>21 Características</a:t>
            </a:r>
            <a:r>
              <a:rPr lang="es-AR" dirty="0" smtClean="0">
                <a:solidFill>
                  <a:schemeClr val="accent1">
                    <a:lumMod val="50000"/>
                  </a:schemeClr>
                </a:solidFill>
              </a:rPr>
              <a:t>/ </a:t>
            </a:r>
            <a:r>
              <a:rPr lang="es-AR" dirty="0" err="1" smtClean="0">
                <a:solidFill>
                  <a:schemeClr val="accent1">
                    <a:lumMod val="50000"/>
                  </a:schemeClr>
                </a:solidFill>
              </a:rPr>
              <a:t>Features</a:t>
            </a:r>
            <a:endParaRPr lang="es-AR" dirty="0" smtClean="0">
              <a:solidFill>
                <a:schemeClr val="accent1">
                  <a:lumMod val="50000"/>
                </a:schemeClr>
              </a:solidFill>
            </a:endParaRPr>
          </a:p>
          <a:p>
            <a:pPr marL="285750" indent="-285750">
              <a:buFont typeface="Wingdings" panose="05000000000000000000" pitchFamily="2" charset="2"/>
              <a:buChar char="Ø"/>
            </a:pPr>
            <a:r>
              <a:rPr lang="es-AR" dirty="0" smtClean="0">
                <a:solidFill>
                  <a:schemeClr val="accent1">
                    <a:lumMod val="50000"/>
                  </a:schemeClr>
                </a:solidFill>
              </a:rPr>
              <a:t>Característica a predecir: </a:t>
            </a:r>
            <a:r>
              <a:rPr lang="es-AR" b="1" i="1" dirty="0" smtClean="0">
                <a:solidFill>
                  <a:schemeClr val="accent1">
                    <a:lumMod val="50000"/>
                  </a:schemeClr>
                </a:solidFill>
              </a:rPr>
              <a:t>Price</a:t>
            </a:r>
          </a:p>
          <a:p>
            <a:pPr marL="285750" indent="-285750">
              <a:buFont typeface="Wingdings" panose="05000000000000000000" pitchFamily="2" charset="2"/>
              <a:buChar char="Ø"/>
            </a:pPr>
            <a:r>
              <a:rPr lang="es-AR" dirty="0" smtClean="0">
                <a:solidFill>
                  <a:schemeClr val="accent1">
                    <a:lumMod val="50000"/>
                  </a:schemeClr>
                </a:solidFill>
              </a:rPr>
              <a:t>Principales variables independientes:</a:t>
            </a:r>
          </a:p>
          <a:p>
            <a:pPr marL="723900" lvl="6" indent="-285750">
              <a:buFont typeface="Wingdings" panose="05000000000000000000" pitchFamily="2" charset="2"/>
              <a:buChar char="Ø"/>
            </a:pPr>
            <a:r>
              <a:rPr lang="es-AR" i="1" dirty="0" err="1" smtClean="0">
                <a:solidFill>
                  <a:schemeClr val="accent1">
                    <a:lumMod val="50000"/>
                  </a:schemeClr>
                </a:solidFill>
              </a:rPr>
              <a:t>Landsize</a:t>
            </a:r>
            <a:endParaRPr lang="es-AR" i="1" dirty="0" smtClean="0">
              <a:solidFill>
                <a:schemeClr val="accent1">
                  <a:lumMod val="50000"/>
                </a:schemeClr>
              </a:solidFill>
            </a:endParaRPr>
          </a:p>
          <a:p>
            <a:pPr marL="723900" lvl="6" indent="-285750">
              <a:buFont typeface="Wingdings" panose="05000000000000000000" pitchFamily="2" charset="2"/>
              <a:buChar char="Ø"/>
            </a:pPr>
            <a:r>
              <a:rPr lang="es-AR" i="1" dirty="0" err="1" smtClean="0">
                <a:solidFill>
                  <a:schemeClr val="accent1">
                    <a:lumMod val="50000"/>
                  </a:schemeClr>
                </a:solidFill>
              </a:rPr>
              <a:t>BuildingArea</a:t>
            </a:r>
            <a:endParaRPr lang="es-AR" i="1" dirty="0" smtClean="0">
              <a:solidFill>
                <a:schemeClr val="accent1">
                  <a:lumMod val="50000"/>
                </a:schemeClr>
              </a:solidFill>
            </a:endParaRPr>
          </a:p>
          <a:p>
            <a:pPr marL="723900" lvl="6" indent="-285750">
              <a:buFont typeface="Wingdings" panose="05000000000000000000" pitchFamily="2" charset="2"/>
              <a:buChar char="Ø"/>
            </a:pPr>
            <a:r>
              <a:rPr lang="es-AR" i="1" dirty="0" err="1" smtClean="0">
                <a:solidFill>
                  <a:schemeClr val="accent1">
                    <a:lumMod val="50000"/>
                  </a:schemeClr>
                </a:solidFill>
              </a:rPr>
              <a:t>Rooms</a:t>
            </a:r>
            <a:endParaRPr lang="es-AR" i="1" dirty="0" smtClean="0">
              <a:solidFill>
                <a:schemeClr val="accent1">
                  <a:lumMod val="50000"/>
                </a:schemeClr>
              </a:solidFill>
            </a:endParaRPr>
          </a:p>
          <a:p>
            <a:pPr marL="723900" lvl="6" indent="-285750">
              <a:buFont typeface="Wingdings" panose="05000000000000000000" pitchFamily="2" charset="2"/>
              <a:buChar char="Ø"/>
            </a:pPr>
            <a:r>
              <a:rPr lang="es-AR" i="1" dirty="0" err="1" smtClean="0">
                <a:solidFill>
                  <a:schemeClr val="accent1">
                    <a:lumMod val="50000"/>
                  </a:schemeClr>
                </a:solidFill>
              </a:rPr>
              <a:t>Bathroom</a:t>
            </a:r>
            <a:endParaRPr lang="es-AR" i="1" dirty="0" smtClean="0">
              <a:solidFill>
                <a:schemeClr val="accent1">
                  <a:lumMod val="50000"/>
                </a:schemeClr>
              </a:solidFill>
            </a:endParaRPr>
          </a:p>
          <a:p>
            <a:pPr marL="723900" lvl="6" indent="-285750">
              <a:buFont typeface="Wingdings" panose="05000000000000000000" pitchFamily="2" charset="2"/>
              <a:buChar char="Ø"/>
            </a:pPr>
            <a:r>
              <a:rPr lang="es-AR" i="1" dirty="0" err="1" smtClean="0">
                <a:solidFill>
                  <a:schemeClr val="accent1">
                    <a:lumMod val="50000"/>
                  </a:schemeClr>
                </a:solidFill>
              </a:rPr>
              <a:t>Type</a:t>
            </a:r>
            <a:endParaRPr lang="es-AR" i="1" dirty="0" smtClean="0">
              <a:solidFill>
                <a:schemeClr val="accent1">
                  <a:lumMod val="50000"/>
                </a:schemeClr>
              </a:solidFill>
            </a:endParaRPr>
          </a:p>
          <a:p>
            <a:pPr marL="723900" lvl="6" indent="-285750">
              <a:buFont typeface="Wingdings" panose="05000000000000000000" pitchFamily="2" charset="2"/>
              <a:buChar char="Ø"/>
            </a:pPr>
            <a:r>
              <a:rPr lang="es-AR" i="1" dirty="0" err="1" smtClean="0">
                <a:solidFill>
                  <a:schemeClr val="accent1">
                    <a:lumMod val="50000"/>
                  </a:schemeClr>
                </a:solidFill>
              </a:rPr>
              <a:t>Suburb</a:t>
            </a:r>
            <a:endParaRPr lang="es-AR" i="1" dirty="0" smtClean="0">
              <a:solidFill>
                <a:schemeClr val="accent1">
                  <a:lumMod val="50000"/>
                </a:schemeClr>
              </a:solidFill>
            </a:endParaRPr>
          </a:p>
          <a:p>
            <a:pPr marL="723900" lvl="6" indent="-285750">
              <a:buFont typeface="Wingdings" panose="05000000000000000000" pitchFamily="2" charset="2"/>
              <a:buChar char="Ø"/>
            </a:pPr>
            <a:r>
              <a:rPr lang="es-AR" i="1" dirty="0" err="1" smtClean="0">
                <a:solidFill>
                  <a:schemeClr val="accent1">
                    <a:lumMod val="50000"/>
                  </a:schemeClr>
                </a:solidFill>
              </a:rPr>
              <a:t>Distance</a:t>
            </a:r>
            <a:endParaRPr lang="es-ES" i="1" dirty="0">
              <a:solidFill>
                <a:schemeClr val="accent1">
                  <a:lumMod val="50000"/>
                </a:schemeClr>
              </a:solidFill>
            </a:endParaRPr>
          </a:p>
        </p:txBody>
      </p:sp>
    </p:spTree>
    <p:extLst>
      <p:ext uri="{BB962C8B-B14F-4D97-AF65-F5344CB8AC3E}">
        <p14:creationId xmlns:p14="http://schemas.microsoft.com/office/powerpoint/2010/main" val="3982956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Google Shape;109;p17"/>
          <p:cNvSpPr txBox="1"/>
          <p:nvPr/>
        </p:nvSpPr>
        <p:spPr>
          <a:xfrm>
            <a:off x="57151" y="763349"/>
            <a:ext cx="1409700" cy="3194690"/>
          </a:xfrm>
          <a:prstGeom prst="rect">
            <a:avLst/>
          </a:prstGeom>
          <a:noFill/>
          <a:ln>
            <a:noFill/>
          </a:ln>
        </p:spPr>
        <p:txBody>
          <a:bodyPr spcFirstLastPara="1" wrap="square" lIns="91425" tIns="91425" rIns="91425" bIns="91425" anchor="t" anchorCtr="0">
            <a:spAutoFit/>
          </a:bodyPr>
          <a:lstStyle/>
          <a:p>
            <a:pPr marL="0" marR="215894" lvl="0" indent="0" algn="l" rtl="0">
              <a:lnSpc>
                <a:spcPct val="115000"/>
              </a:lnSpc>
              <a:spcBef>
                <a:spcPts val="600"/>
              </a:spcBef>
              <a:spcAft>
                <a:spcPts val="0"/>
              </a:spcAft>
              <a:buClr>
                <a:srgbClr val="000000"/>
              </a:buClr>
              <a:buSzPts val="1200"/>
              <a:buFont typeface="Arial"/>
              <a:buNone/>
            </a:pPr>
            <a:r>
              <a:rPr lang="es-419" sz="1200" b="0" i="0" u="none" strike="noStrike" cap="none" dirty="0">
                <a:solidFill>
                  <a:srgbClr val="F3F3F3"/>
                </a:solidFill>
                <a:latin typeface="Encode Sans"/>
                <a:ea typeface="Encode Sans"/>
                <a:cs typeface="Encode Sans"/>
                <a:sym typeface="Encode Sans"/>
              </a:rPr>
              <a:t>4 ejes de gestión:</a:t>
            </a:r>
            <a:endParaRPr sz="1400" b="0" i="0" u="none" strike="noStrike" cap="none" dirty="0">
              <a:solidFill>
                <a:srgbClr val="000000"/>
              </a:solidFill>
              <a:latin typeface="Arial"/>
              <a:ea typeface="Arial"/>
              <a:cs typeface="Arial"/>
              <a:sym typeface="Arial"/>
            </a:endParaRPr>
          </a:p>
          <a:p>
            <a:pPr marL="0" marR="215894" lvl="0" indent="0" algn="l" rtl="0">
              <a:lnSpc>
                <a:spcPct val="100000"/>
              </a:lnSpc>
              <a:spcBef>
                <a:spcPts val="600"/>
              </a:spcBef>
              <a:spcAft>
                <a:spcPts val="0"/>
              </a:spcAft>
              <a:buClr>
                <a:srgbClr val="000000"/>
              </a:buClr>
              <a:buSzPts val="1100"/>
              <a:buFont typeface="Arial"/>
              <a:buNone/>
            </a:pPr>
            <a:r>
              <a:rPr lang="es-419" sz="1100" b="1" i="0" u="none" strike="noStrike" cap="none" dirty="0">
                <a:solidFill>
                  <a:schemeClr val="lt1"/>
                </a:solidFill>
                <a:latin typeface="Encode Sans"/>
                <a:ea typeface="Encode Sans"/>
                <a:cs typeface="Encode Sans"/>
                <a:sym typeface="Encode Sans"/>
              </a:rPr>
              <a:t>• Conectividad e Infraestructura Vial </a:t>
            </a:r>
            <a:endParaRPr sz="1400" b="0" i="0" u="none" strike="noStrike" cap="none" dirty="0">
              <a:solidFill>
                <a:srgbClr val="000000"/>
              </a:solidFill>
              <a:latin typeface="Arial"/>
              <a:ea typeface="Arial"/>
              <a:cs typeface="Arial"/>
              <a:sym typeface="Arial"/>
            </a:endParaRPr>
          </a:p>
          <a:p>
            <a:pPr marL="0" marR="215894" lvl="0" indent="0" algn="l" rtl="0">
              <a:lnSpc>
                <a:spcPct val="100000"/>
              </a:lnSpc>
              <a:spcBef>
                <a:spcPts val="600"/>
              </a:spcBef>
              <a:spcAft>
                <a:spcPts val="0"/>
              </a:spcAft>
              <a:buClr>
                <a:srgbClr val="000000"/>
              </a:buClr>
              <a:buSzPts val="1100"/>
              <a:buFont typeface="Arial"/>
              <a:buNone/>
            </a:pPr>
            <a:r>
              <a:rPr lang="es-419" sz="1100" b="1" i="0" u="none" strike="noStrike" cap="none" dirty="0">
                <a:solidFill>
                  <a:schemeClr val="lt1"/>
                </a:solidFill>
                <a:latin typeface="Encode Sans"/>
                <a:ea typeface="Encode Sans"/>
                <a:cs typeface="Encode Sans"/>
                <a:sym typeface="Encode Sans"/>
              </a:rPr>
              <a:t>• Gestión del Recurso Hídrico</a:t>
            </a:r>
            <a:endParaRPr sz="1400" b="0" i="0" u="none" strike="noStrike" cap="none" dirty="0">
              <a:solidFill>
                <a:srgbClr val="000000"/>
              </a:solidFill>
              <a:latin typeface="Arial"/>
              <a:ea typeface="Arial"/>
              <a:cs typeface="Arial"/>
              <a:sym typeface="Arial"/>
            </a:endParaRPr>
          </a:p>
          <a:p>
            <a:pPr marL="0" marR="215894" lvl="0" indent="0" algn="l" rtl="0">
              <a:lnSpc>
                <a:spcPct val="100000"/>
              </a:lnSpc>
              <a:spcBef>
                <a:spcPts val="600"/>
              </a:spcBef>
              <a:spcAft>
                <a:spcPts val="0"/>
              </a:spcAft>
              <a:buClr>
                <a:srgbClr val="000000"/>
              </a:buClr>
              <a:buSzPts val="1100"/>
              <a:buFont typeface="Arial"/>
              <a:buNone/>
            </a:pPr>
            <a:r>
              <a:rPr lang="es-419" sz="1100" b="1" i="0" u="none" strike="noStrike" cap="none" dirty="0">
                <a:solidFill>
                  <a:schemeClr val="lt1"/>
                </a:solidFill>
                <a:latin typeface="Encode Sans"/>
                <a:ea typeface="Encode Sans"/>
                <a:cs typeface="Encode Sans"/>
                <a:sym typeface="Encode Sans"/>
              </a:rPr>
              <a:t>• Infraestructura rural y urbana</a:t>
            </a:r>
            <a:endParaRPr sz="1400" b="0" i="0" u="none" strike="noStrike" cap="none" dirty="0">
              <a:solidFill>
                <a:srgbClr val="000000"/>
              </a:solidFill>
              <a:latin typeface="Arial"/>
              <a:ea typeface="Arial"/>
              <a:cs typeface="Arial"/>
              <a:sym typeface="Arial"/>
            </a:endParaRPr>
          </a:p>
          <a:p>
            <a:pPr marL="0" marR="215894" lvl="0" indent="0" algn="l" rtl="0">
              <a:lnSpc>
                <a:spcPct val="100000"/>
              </a:lnSpc>
              <a:spcBef>
                <a:spcPts val="600"/>
              </a:spcBef>
              <a:spcAft>
                <a:spcPts val="0"/>
              </a:spcAft>
              <a:buClr>
                <a:srgbClr val="000000"/>
              </a:buClr>
              <a:buSzPts val="1100"/>
              <a:buFont typeface="Arial"/>
              <a:buNone/>
            </a:pPr>
            <a:r>
              <a:rPr lang="es-419" sz="1100" b="1" i="0" u="none" strike="noStrike" cap="none" dirty="0">
                <a:solidFill>
                  <a:schemeClr val="lt1"/>
                </a:solidFill>
                <a:latin typeface="Encode Sans"/>
                <a:ea typeface="Encode Sans"/>
                <a:cs typeface="Encode Sans"/>
                <a:sym typeface="Encode Sans"/>
              </a:rPr>
              <a:t>• Infraestructura del Cuidado</a:t>
            </a:r>
            <a:endParaRPr sz="1100" b="1" i="0" u="none" strike="noStrike" cap="none" dirty="0">
              <a:solidFill>
                <a:schemeClr val="lt1"/>
              </a:solidFill>
              <a:latin typeface="Encode Sans"/>
              <a:ea typeface="Encode Sans"/>
              <a:cs typeface="Encode Sans"/>
              <a:sym typeface="Encode Sans"/>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011" y="59903"/>
            <a:ext cx="7507535" cy="4504521"/>
          </a:xfrm>
          <a:prstGeom prst="rect">
            <a:avLst/>
          </a:prstGeom>
        </p:spPr>
      </p:pic>
      <p:sp>
        <p:nvSpPr>
          <p:cNvPr id="8" name="Rectángulo 7"/>
          <p:cNvSpPr/>
          <p:nvPr/>
        </p:nvSpPr>
        <p:spPr>
          <a:xfrm>
            <a:off x="6321540" y="2102842"/>
            <a:ext cx="341523" cy="221717"/>
          </a:xfrm>
          <a:prstGeom prst="rect">
            <a:avLst/>
          </a:prstGeom>
          <a:noFill/>
          <a:ln w="38100">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6663063" y="2541682"/>
            <a:ext cx="341523" cy="221717"/>
          </a:xfrm>
          <a:prstGeom prst="rect">
            <a:avLst/>
          </a:prstGeom>
          <a:noFill/>
          <a:ln w="38100">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9"/>
          <p:cNvSpPr/>
          <p:nvPr/>
        </p:nvSpPr>
        <p:spPr>
          <a:xfrm>
            <a:off x="3730740" y="589861"/>
            <a:ext cx="341523" cy="221717"/>
          </a:xfrm>
          <a:prstGeom prst="rect">
            <a:avLst/>
          </a:prstGeom>
          <a:noFill/>
          <a:ln w="38100">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10"/>
          <p:cNvSpPr/>
          <p:nvPr/>
        </p:nvSpPr>
        <p:spPr>
          <a:xfrm>
            <a:off x="4854460" y="811578"/>
            <a:ext cx="341523" cy="221717"/>
          </a:xfrm>
          <a:prstGeom prst="rect">
            <a:avLst/>
          </a:prstGeom>
          <a:noFill/>
          <a:ln w="38100">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11"/>
          <p:cNvSpPr/>
          <p:nvPr/>
        </p:nvSpPr>
        <p:spPr>
          <a:xfrm>
            <a:off x="6321539" y="1033295"/>
            <a:ext cx="341523" cy="221717"/>
          </a:xfrm>
          <a:prstGeom prst="rect">
            <a:avLst/>
          </a:prstGeom>
          <a:noFill/>
          <a:ln w="38100">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12"/>
          <p:cNvSpPr/>
          <p:nvPr/>
        </p:nvSpPr>
        <p:spPr>
          <a:xfrm>
            <a:off x="4854460" y="1674111"/>
            <a:ext cx="341523" cy="221717"/>
          </a:xfrm>
          <a:prstGeom prst="rect">
            <a:avLst/>
          </a:prstGeom>
          <a:noFill/>
          <a:ln w="38100">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Flecha derecha 13"/>
          <p:cNvSpPr/>
          <p:nvPr/>
        </p:nvSpPr>
        <p:spPr>
          <a:xfrm>
            <a:off x="1530350" y="3635565"/>
            <a:ext cx="315740" cy="199835"/>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Flecha derecha 14"/>
          <p:cNvSpPr/>
          <p:nvPr/>
        </p:nvSpPr>
        <p:spPr>
          <a:xfrm>
            <a:off x="1530350" y="789544"/>
            <a:ext cx="311379" cy="229064"/>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p:cNvSpPr/>
          <p:nvPr/>
        </p:nvSpPr>
        <p:spPr>
          <a:xfrm>
            <a:off x="2556755" y="796891"/>
            <a:ext cx="341523" cy="221717"/>
          </a:xfrm>
          <a:prstGeom prst="rect">
            <a:avLst/>
          </a:prstGeom>
          <a:noFill/>
          <a:ln w="38100">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Google Shape;479;p72"/>
          <p:cNvSpPr txBox="1"/>
          <p:nvPr/>
        </p:nvSpPr>
        <p:spPr>
          <a:xfrm>
            <a:off x="64930" y="0"/>
            <a:ext cx="8838266" cy="55396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400" b="1" dirty="0" smtClean="0">
                <a:solidFill>
                  <a:schemeClr val="accent1">
                    <a:lumMod val="50000"/>
                  </a:schemeClr>
                </a:solidFill>
                <a:latin typeface="DM Sans"/>
                <a:ea typeface="DM Sans"/>
                <a:cs typeface="DM Sans"/>
                <a:sym typeface="DM Sans"/>
              </a:rPr>
              <a:t>INTERACCIÓN ENTRE LAS VARIABLES</a:t>
            </a:r>
          </a:p>
        </p:txBody>
      </p:sp>
      <p:sp>
        <p:nvSpPr>
          <p:cNvPr id="22" name="Rectángulo 21"/>
          <p:cNvSpPr/>
          <p:nvPr/>
        </p:nvSpPr>
        <p:spPr>
          <a:xfrm>
            <a:off x="0" y="4624326"/>
            <a:ext cx="9144000" cy="60938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dirty="0" smtClean="0">
                <a:solidFill>
                  <a:schemeClr val="accent1">
                    <a:lumMod val="50000"/>
                  </a:schemeClr>
                </a:solidFill>
              </a:rPr>
              <a:t>Si bien no hay ninguna independiente variable que tenga una alta correlación con la variable de precio, en una primera instancia se observa cierta correlación positiva con la superficie construida y con la cantidad de cuartos.</a:t>
            </a:r>
            <a:endParaRPr lang="es-ES" i="1" dirty="0">
              <a:solidFill>
                <a:schemeClr val="accent1">
                  <a:lumMod val="50000"/>
                </a:schemeClr>
              </a:solidFill>
            </a:endParaRPr>
          </a:p>
        </p:txBody>
      </p:sp>
    </p:spTree>
    <p:extLst>
      <p:ext uri="{BB962C8B-B14F-4D97-AF65-F5344CB8AC3E}">
        <p14:creationId xmlns:p14="http://schemas.microsoft.com/office/powerpoint/2010/main" val="41024268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0" y="873113"/>
            <a:ext cx="4406900" cy="3293127"/>
          </a:xfrm>
          <a:prstGeom prst="rect">
            <a:avLst/>
          </a:prstGeom>
        </p:spPr>
      </p:pic>
      <p:pic>
        <p:nvPicPr>
          <p:cNvPr id="5" name="Imagen 4"/>
          <p:cNvPicPr>
            <a:picLocks noChangeAspect="1"/>
          </p:cNvPicPr>
          <p:nvPr/>
        </p:nvPicPr>
        <p:blipFill>
          <a:blip r:embed="rId4"/>
          <a:stretch>
            <a:fillRect/>
          </a:stretch>
        </p:blipFill>
        <p:spPr>
          <a:xfrm>
            <a:off x="4926287" y="873113"/>
            <a:ext cx="4217713" cy="3239993"/>
          </a:xfrm>
          <a:prstGeom prst="rect">
            <a:avLst/>
          </a:prstGeom>
        </p:spPr>
      </p:pic>
      <p:sp>
        <p:nvSpPr>
          <p:cNvPr id="6" name="CuadroTexto 5"/>
          <p:cNvSpPr txBox="1"/>
          <p:nvPr/>
        </p:nvSpPr>
        <p:spPr>
          <a:xfrm>
            <a:off x="1659926" y="4165600"/>
            <a:ext cx="1250663" cy="307777"/>
          </a:xfrm>
          <a:prstGeom prst="rect">
            <a:avLst/>
          </a:prstGeom>
          <a:noFill/>
        </p:spPr>
        <p:txBody>
          <a:bodyPr wrap="none" rtlCol="0">
            <a:spAutoFit/>
          </a:bodyPr>
          <a:lstStyle/>
          <a:p>
            <a:r>
              <a:rPr lang="es-AR" u="sng" dirty="0" smtClean="0">
                <a:solidFill>
                  <a:schemeClr val="accent1">
                    <a:lumMod val="50000"/>
                  </a:schemeClr>
                </a:solidFill>
              </a:rPr>
              <a:t>Ver en mapa</a:t>
            </a:r>
            <a:endParaRPr lang="es-ES" u="sng" dirty="0">
              <a:solidFill>
                <a:schemeClr val="accent1">
                  <a:lumMod val="50000"/>
                </a:schemeClr>
              </a:solidFill>
            </a:endParaRPr>
          </a:p>
        </p:txBody>
      </p:sp>
      <p:sp>
        <p:nvSpPr>
          <p:cNvPr id="9" name="CuadroTexto 8"/>
          <p:cNvSpPr txBox="1"/>
          <p:nvPr/>
        </p:nvSpPr>
        <p:spPr>
          <a:xfrm>
            <a:off x="6530335" y="4165600"/>
            <a:ext cx="1250663" cy="307777"/>
          </a:xfrm>
          <a:prstGeom prst="rect">
            <a:avLst/>
          </a:prstGeom>
          <a:noFill/>
        </p:spPr>
        <p:txBody>
          <a:bodyPr wrap="none" rtlCol="0">
            <a:spAutoFit/>
          </a:bodyPr>
          <a:lstStyle/>
          <a:p>
            <a:r>
              <a:rPr lang="es-AR" u="sng" dirty="0" smtClean="0">
                <a:solidFill>
                  <a:schemeClr val="accent1">
                    <a:lumMod val="50000"/>
                  </a:schemeClr>
                </a:solidFill>
              </a:rPr>
              <a:t>Ver en mapa</a:t>
            </a:r>
            <a:endParaRPr lang="es-ES" u="sng" dirty="0">
              <a:solidFill>
                <a:schemeClr val="accent1">
                  <a:lumMod val="50000"/>
                </a:schemeClr>
              </a:solidFill>
            </a:endParaRPr>
          </a:p>
        </p:txBody>
      </p:sp>
      <p:graphicFrame>
        <p:nvGraphicFramePr>
          <p:cNvPr id="10" name="Objeto 9"/>
          <p:cNvGraphicFramePr>
            <a:graphicFrameLocks noChangeAspect="1"/>
          </p:cNvGraphicFramePr>
          <p:nvPr>
            <p:extLst>
              <p:ext uri="{D42A27DB-BD31-4B8C-83A1-F6EECF244321}">
                <p14:modId xmlns:p14="http://schemas.microsoft.com/office/powerpoint/2010/main" val="271195340"/>
              </p:ext>
            </p:extLst>
          </p:nvPr>
        </p:nvGraphicFramePr>
        <p:xfrm>
          <a:off x="2868911" y="4115440"/>
          <a:ext cx="1111890" cy="535935"/>
        </p:xfrm>
        <a:graphic>
          <a:graphicData uri="http://schemas.openxmlformats.org/presentationml/2006/ole">
            <mc:AlternateContent xmlns:mc="http://schemas.openxmlformats.org/markup-compatibility/2006">
              <mc:Choice xmlns:v="urn:schemas-microsoft-com:vml" Requires="v">
                <p:oleObj spid="_x0000_s3086" name="Objeto empaquetador del shell" showAsIcon="1" r:id="rId5" imgW="1015200" imgH="488520" progId="Package">
                  <p:embed/>
                </p:oleObj>
              </mc:Choice>
              <mc:Fallback>
                <p:oleObj name="Objeto empaquetador del shell" showAsIcon="1" r:id="rId5" imgW="1015200" imgH="488520" progId="Package">
                  <p:embed/>
                  <p:pic>
                    <p:nvPicPr>
                      <p:cNvPr id="0" name=""/>
                      <p:cNvPicPr/>
                      <p:nvPr/>
                    </p:nvPicPr>
                    <p:blipFill>
                      <a:blip r:embed="rId6"/>
                      <a:stretch>
                        <a:fillRect/>
                      </a:stretch>
                    </p:blipFill>
                    <p:spPr>
                      <a:xfrm>
                        <a:off x="2868911" y="4115440"/>
                        <a:ext cx="1111890" cy="535935"/>
                      </a:xfrm>
                      <a:prstGeom prst="rect">
                        <a:avLst/>
                      </a:prstGeom>
                    </p:spPr>
                  </p:pic>
                </p:oleObj>
              </mc:Fallback>
            </mc:AlternateContent>
          </a:graphicData>
        </a:graphic>
      </p:graphicFrame>
      <p:graphicFrame>
        <p:nvGraphicFramePr>
          <p:cNvPr id="11" name="Objeto 10"/>
          <p:cNvGraphicFramePr>
            <a:graphicFrameLocks noChangeAspect="1"/>
          </p:cNvGraphicFramePr>
          <p:nvPr>
            <p:extLst>
              <p:ext uri="{D42A27DB-BD31-4B8C-83A1-F6EECF244321}">
                <p14:modId xmlns:p14="http://schemas.microsoft.com/office/powerpoint/2010/main" val="3930416117"/>
              </p:ext>
            </p:extLst>
          </p:nvPr>
        </p:nvGraphicFramePr>
        <p:xfrm>
          <a:off x="7642225" y="4115440"/>
          <a:ext cx="1096963" cy="488950"/>
        </p:xfrm>
        <a:graphic>
          <a:graphicData uri="http://schemas.openxmlformats.org/presentationml/2006/ole">
            <mc:AlternateContent xmlns:mc="http://schemas.openxmlformats.org/markup-compatibility/2006">
              <mc:Choice xmlns:v="urn:schemas-microsoft-com:vml" Requires="v">
                <p:oleObj spid="_x0000_s3087" name="Objeto empaquetador del shell" showAsIcon="1" r:id="rId7" imgW="1096920" imgH="488520" progId="Package">
                  <p:embed/>
                </p:oleObj>
              </mc:Choice>
              <mc:Fallback>
                <p:oleObj name="Objeto empaquetador del shell" showAsIcon="1" r:id="rId7" imgW="1096920" imgH="488520" progId="Package">
                  <p:embed/>
                  <p:pic>
                    <p:nvPicPr>
                      <p:cNvPr id="0" name=""/>
                      <p:cNvPicPr/>
                      <p:nvPr/>
                    </p:nvPicPr>
                    <p:blipFill>
                      <a:blip r:embed="rId8"/>
                      <a:stretch>
                        <a:fillRect/>
                      </a:stretch>
                    </p:blipFill>
                    <p:spPr>
                      <a:xfrm>
                        <a:off x="7642225" y="4115440"/>
                        <a:ext cx="1096963" cy="488950"/>
                      </a:xfrm>
                      <a:prstGeom prst="rect">
                        <a:avLst/>
                      </a:prstGeom>
                    </p:spPr>
                  </p:pic>
                </p:oleObj>
              </mc:Fallback>
            </mc:AlternateContent>
          </a:graphicData>
        </a:graphic>
      </p:graphicFrame>
      <p:sp>
        <p:nvSpPr>
          <p:cNvPr id="12" name="CuadroTexto 11"/>
          <p:cNvSpPr txBox="1"/>
          <p:nvPr/>
        </p:nvSpPr>
        <p:spPr>
          <a:xfrm>
            <a:off x="1396073" y="15468"/>
            <a:ext cx="6384925" cy="400110"/>
          </a:xfrm>
          <a:prstGeom prst="rect">
            <a:avLst/>
          </a:prstGeom>
          <a:noFill/>
        </p:spPr>
        <p:txBody>
          <a:bodyPr wrap="square" rtlCol="0">
            <a:spAutoFit/>
          </a:bodyPr>
          <a:lstStyle>
            <a:defPPr marR="0" lvl="0" algn="l" rtl="0">
              <a:lnSpc>
                <a:spcPct val="100000"/>
              </a:lnSpc>
              <a:spcBef>
                <a:spcPts val="0"/>
              </a:spcBef>
              <a:spcAft>
                <a:spcPts val="0"/>
              </a:spcAft>
            </a:defPPr>
            <a:lvl1pPr algn="ctr">
              <a:defRPr sz="2000" b="1">
                <a:solidFill>
                  <a:schemeClr val="accent1">
                    <a:lumMod val="50000"/>
                  </a:schemeClr>
                </a:solidFill>
                <a:latin typeface="Calibri" panose="020F0502020204030204" pitchFamily="34" charset="0"/>
                <a:cs typeface="Calibri" panose="020F0502020204030204" pitchFamily="34" charset="0"/>
              </a:defRPr>
            </a:lvl1pPr>
          </a:lstStyle>
          <a:p>
            <a:r>
              <a:rPr lang="es-AR" dirty="0" smtClean="0"/>
              <a:t>DISTRIBUCIÓN GEOGRÁFICA DE LA OFERTA INMOBILIARIA</a:t>
            </a:r>
            <a:endParaRPr lang="es-ES" dirty="0"/>
          </a:p>
        </p:txBody>
      </p:sp>
      <p:sp>
        <p:nvSpPr>
          <p:cNvPr id="13" name="CuadroTexto 12"/>
          <p:cNvSpPr txBox="1"/>
          <p:nvPr/>
        </p:nvSpPr>
        <p:spPr>
          <a:xfrm>
            <a:off x="1103069" y="509479"/>
            <a:ext cx="2364375" cy="338554"/>
          </a:xfrm>
          <a:prstGeom prst="rect">
            <a:avLst/>
          </a:prstGeom>
          <a:noFill/>
        </p:spPr>
        <p:txBody>
          <a:bodyPr wrap="square" rtlCol="0">
            <a:spAutoFit/>
          </a:bodyPr>
          <a:lstStyle/>
          <a:p>
            <a:pPr algn="ctr"/>
            <a:r>
              <a:rPr lang="es-AR" sz="1600" b="1" dirty="0" smtClean="0">
                <a:solidFill>
                  <a:schemeClr val="accent1">
                    <a:lumMod val="50000"/>
                  </a:schemeClr>
                </a:solidFill>
                <a:latin typeface="Calibri" panose="020F0502020204030204" pitchFamily="34" charset="0"/>
                <a:cs typeface="Calibri" panose="020F0502020204030204" pitchFamily="34" charset="0"/>
              </a:rPr>
              <a:t>MAPA DE CALOR</a:t>
            </a:r>
            <a:endParaRPr lang="es-ES" sz="1600" b="1" dirty="0">
              <a:solidFill>
                <a:schemeClr val="accent1">
                  <a:lumMod val="50000"/>
                </a:schemeClr>
              </a:solidFill>
              <a:latin typeface="Calibri" panose="020F0502020204030204" pitchFamily="34" charset="0"/>
              <a:cs typeface="Calibri" panose="020F0502020204030204" pitchFamily="34" charset="0"/>
            </a:endParaRPr>
          </a:p>
        </p:txBody>
      </p:sp>
      <p:sp>
        <p:nvSpPr>
          <p:cNvPr id="14" name="CuadroTexto 13"/>
          <p:cNvSpPr txBox="1"/>
          <p:nvPr/>
        </p:nvSpPr>
        <p:spPr>
          <a:xfrm>
            <a:off x="5453072" y="434802"/>
            <a:ext cx="3405188" cy="338554"/>
          </a:xfrm>
          <a:prstGeom prst="rect">
            <a:avLst/>
          </a:prstGeom>
          <a:noFill/>
        </p:spPr>
        <p:txBody>
          <a:bodyPr wrap="square" rtlCol="0">
            <a:spAutoFit/>
          </a:bodyPr>
          <a:lstStyle/>
          <a:p>
            <a:pPr algn="ctr"/>
            <a:r>
              <a:rPr lang="es-AR" sz="1600" b="1" dirty="0" smtClean="0">
                <a:solidFill>
                  <a:schemeClr val="accent1">
                    <a:lumMod val="50000"/>
                  </a:schemeClr>
                </a:solidFill>
                <a:latin typeface="Calibri" panose="020F0502020204030204" pitchFamily="34" charset="0"/>
                <a:cs typeface="Calibri" panose="020F0502020204030204" pitchFamily="34" charset="0"/>
              </a:rPr>
              <a:t>NODOS SEGÚN BARRIO/ SUBURBIO</a:t>
            </a:r>
            <a:endParaRPr lang="es-ES" sz="1600" b="1" dirty="0">
              <a:solidFill>
                <a:schemeClr val="accent1">
                  <a:lumMod val="50000"/>
                </a:schemeClr>
              </a:solidFill>
              <a:latin typeface="Calibri" panose="020F0502020204030204" pitchFamily="34" charset="0"/>
              <a:cs typeface="Calibri" panose="020F0502020204030204" pitchFamily="34" charset="0"/>
            </a:endParaRPr>
          </a:p>
        </p:txBody>
      </p:sp>
      <p:sp>
        <p:nvSpPr>
          <p:cNvPr id="15" name="Rectángulo 14"/>
          <p:cNvSpPr/>
          <p:nvPr/>
        </p:nvSpPr>
        <p:spPr>
          <a:xfrm>
            <a:off x="0" y="4701535"/>
            <a:ext cx="9144000" cy="53217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dirty="0" smtClean="0">
                <a:solidFill>
                  <a:schemeClr val="accent1">
                    <a:lumMod val="50000"/>
                  </a:schemeClr>
                </a:solidFill>
              </a:rPr>
              <a:t>De forma esperable, la mayor concentración de la oferta se nuclea en el centro de la ciudad, y se expande progresivamente hacia los suburbios en forma radial.</a:t>
            </a:r>
            <a:endParaRPr lang="es-ES" i="1" dirty="0">
              <a:solidFill>
                <a:schemeClr val="accent1">
                  <a:lumMod val="50000"/>
                </a:schemeClr>
              </a:solidFill>
            </a:endParaRPr>
          </a:p>
        </p:txBody>
      </p:sp>
    </p:spTree>
    <p:extLst>
      <p:ext uri="{BB962C8B-B14F-4D97-AF65-F5344CB8AC3E}">
        <p14:creationId xmlns:p14="http://schemas.microsoft.com/office/powerpoint/2010/main" val="41556257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7014" y="312406"/>
            <a:ext cx="5852172" cy="4389129"/>
          </a:xfrm>
          <a:prstGeom prst="rect">
            <a:avLst/>
          </a:prstGeom>
        </p:spPr>
      </p:pic>
      <p:sp>
        <p:nvSpPr>
          <p:cNvPr id="6" name="Google Shape;109;p17"/>
          <p:cNvSpPr txBox="1"/>
          <p:nvPr/>
        </p:nvSpPr>
        <p:spPr>
          <a:xfrm>
            <a:off x="57151" y="763349"/>
            <a:ext cx="1409700" cy="3194690"/>
          </a:xfrm>
          <a:prstGeom prst="rect">
            <a:avLst/>
          </a:prstGeom>
          <a:noFill/>
          <a:ln>
            <a:noFill/>
          </a:ln>
        </p:spPr>
        <p:txBody>
          <a:bodyPr spcFirstLastPara="1" wrap="square" lIns="91425" tIns="91425" rIns="91425" bIns="91425" anchor="t" anchorCtr="0">
            <a:spAutoFit/>
          </a:bodyPr>
          <a:lstStyle/>
          <a:p>
            <a:pPr marL="0" marR="215894" lvl="0" indent="0" algn="l" rtl="0">
              <a:lnSpc>
                <a:spcPct val="115000"/>
              </a:lnSpc>
              <a:spcBef>
                <a:spcPts val="600"/>
              </a:spcBef>
              <a:spcAft>
                <a:spcPts val="0"/>
              </a:spcAft>
              <a:buClr>
                <a:srgbClr val="000000"/>
              </a:buClr>
              <a:buSzPts val="1200"/>
              <a:buFont typeface="Arial"/>
              <a:buNone/>
            </a:pPr>
            <a:r>
              <a:rPr lang="es-419" sz="1200" b="0" i="0" u="none" strike="noStrike" cap="none" dirty="0">
                <a:solidFill>
                  <a:srgbClr val="F3F3F3"/>
                </a:solidFill>
                <a:latin typeface="Encode Sans"/>
                <a:ea typeface="Encode Sans"/>
                <a:cs typeface="Encode Sans"/>
                <a:sym typeface="Encode Sans"/>
              </a:rPr>
              <a:t>4 ejes de gestión:</a:t>
            </a:r>
            <a:endParaRPr sz="1400" b="0" i="0" u="none" strike="noStrike" cap="none" dirty="0">
              <a:solidFill>
                <a:srgbClr val="000000"/>
              </a:solidFill>
              <a:latin typeface="Arial"/>
              <a:ea typeface="Arial"/>
              <a:cs typeface="Arial"/>
              <a:sym typeface="Arial"/>
            </a:endParaRPr>
          </a:p>
          <a:p>
            <a:pPr marL="0" marR="215894" lvl="0" indent="0" algn="l" rtl="0">
              <a:lnSpc>
                <a:spcPct val="100000"/>
              </a:lnSpc>
              <a:spcBef>
                <a:spcPts val="600"/>
              </a:spcBef>
              <a:spcAft>
                <a:spcPts val="0"/>
              </a:spcAft>
              <a:buClr>
                <a:srgbClr val="000000"/>
              </a:buClr>
              <a:buSzPts val="1100"/>
              <a:buFont typeface="Arial"/>
              <a:buNone/>
            </a:pPr>
            <a:r>
              <a:rPr lang="es-419" sz="1100" b="1" i="0" u="none" strike="noStrike" cap="none" dirty="0">
                <a:solidFill>
                  <a:schemeClr val="lt1"/>
                </a:solidFill>
                <a:latin typeface="Encode Sans"/>
                <a:ea typeface="Encode Sans"/>
                <a:cs typeface="Encode Sans"/>
                <a:sym typeface="Encode Sans"/>
              </a:rPr>
              <a:t>• Conectividad e Infraestructura Vial </a:t>
            </a:r>
            <a:endParaRPr sz="1400" b="0" i="0" u="none" strike="noStrike" cap="none" dirty="0">
              <a:solidFill>
                <a:srgbClr val="000000"/>
              </a:solidFill>
              <a:latin typeface="Arial"/>
              <a:ea typeface="Arial"/>
              <a:cs typeface="Arial"/>
              <a:sym typeface="Arial"/>
            </a:endParaRPr>
          </a:p>
          <a:p>
            <a:pPr marL="0" marR="215894" lvl="0" indent="0" algn="l" rtl="0">
              <a:lnSpc>
                <a:spcPct val="100000"/>
              </a:lnSpc>
              <a:spcBef>
                <a:spcPts val="600"/>
              </a:spcBef>
              <a:spcAft>
                <a:spcPts val="0"/>
              </a:spcAft>
              <a:buClr>
                <a:srgbClr val="000000"/>
              </a:buClr>
              <a:buSzPts val="1100"/>
              <a:buFont typeface="Arial"/>
              <a:buNone/>
            </a:pPr>
            <a:r>
              <a:rPr lang="es-419" sz="1100" b="1" i="0" u="none" strike="noStrike" cap="none" dirty="0">
                <a:solidFill>
                  <a:schemeClr val="lt1"/>
                </a:solidFill>
                <a:latin typeface="Encode Sans"/>
                <a:ea typeface="Encode Sans"/>
                <a:cs typeface="Encode Sans"/>
                <a:sym typeface="Encode Sans"/>
              </a:rPr>
              <a:t>• Gestión del Recurso Hídrico</a:t>
            </a:r>
            <a:endParaRPr sz="1400" b="0" i="0" u="none" strike="noStrike" cap="none" dirty="0">
              <a:solidFill>
                <a:srgbClr val="000000"/>
              </a:solidFill>
              <a:latin typeface="Arial"/>
              <a:ea typeface="Arial"/>
              <a:cs typeface="Arial"/>
              <a:sym typeface="Arial"/>
            </a:endParaRPr>
          </a:p>
          <a:p>
            <a:pPr marL="0" marR="215894" lvl="0" indent="0" algn="l" rtl="0">
              <a:lnSpc>
                <a:spcPct val="100000"/>
              </a:lnSpc>
              <a:spcBef>
                <a:spcPts val="600"/>
              </a:spcBef>
              <a:spcAft>
                <a:spcPts val="0"/>
              </a:spcAft>
              <a:buClr>
                <a:srgbClr val="000000"/>
              </a:buClr>
              <a:buSzPts val="1100"/>
              <a:buFont typeface="Arial"/>
              <a:buNone/>
            </a:pPr>
            <a:r>
              <a:rPr lang="es-419" sz="1100" b="1" i="0" u="none" strike="noStrike" cap="none" dirty="0">
                <a:solidFill>
                  <a:schemeClr val="lt1"/>
                </a:solidFill>
                <a:latin typeface="Encode Sans"/>
                <a:ea typeface="Encode Sans"/>
                <a:cs typeface="Encode Sans"/>
                <a:sym typeface="Encode Sans"/>
              </a:rPr>
              <a:t>• Infraestructura rural y urbana</a:t>
            </a:r>
            <a:endParaRPr sz="1400" b="0" i="0" u="none" strike="noStrike" cap="none" dirty="0">
              <a:solidFill>
                <a:srgbClr val="000000"/>
              </a:solidFill>
              <a:latin typeface="Arial"/>
              <a:ea typeface="Arial"/>
              <a:cs typeface="Arial"/>
              <a:sym typeface="Arial"/>
            </a:endParaRPr>
          </a:p>
          <a:p>
            <a:pPr marL="0" marR="215894" lvl="0" indent="0" algn="l" rtl="0">
              <a:lnSpc>
                <a:spcPct val="100000"/>
              </a:lnSpc>
              <a:spcBef>
                <a:spcPts val="600"/>
              </a:spcBef>
              <a:spcAft>
                <a:spcPts val="0"/>
              </a:spcAft>
              <a:buClr>
                <a:srgbClr val="000000"/>
              </a:buClr>
              <a:buSzPts val="1100"/>
              <a:buFont typeface="Arial"/>
              <a:buNone/>
            </a:pPr>
            <a:r>
              <a:rPr lang="es-419" sz="1100" b="1" i="0" u="none" strike="noStrike" cap="none" dirty="0">
                <a:solidFill>
                  <a:schemeClr val="lt1"/>
                </a:solidFill>
                <a:latin typeface="Encode Sans"/>
                <a:ea typeface="Encode Sans"/>
                <a:cs typeface="Encode Sans"/>
                <a:sym typeface="Encode Sans"/>
              </a:rPr>
              <a:t>• Infraestructura del Cuidado</a:t>
            </a:r>
            <a:endParaRPr sz="1100" b="1" i="0" u="none" strike="noStrike" cap="none" dirty="0">
              <a:solidFill>
                <a:schemeClr val="lt1"/>
              </a:solidFill>
              <a:latin typeface="Encode Sans"/>
              <a:ea typeface="Encode Sans"/>
              <a:cs typeface="Encode Sans"/>
              <a:sym typeface="Encode Sans"/>
            </a:endParaRPr>
          </a:p>
        </p:txBody>
      </p:sp>
      <p:sp>
        <p:nvSpPr>
          <p:cNvPr id="7" name="Rectángulo 6"/>
          <p:cNvSpPr/>
          <p:nvPr/>
        </p:nvSpPr>
        <p:spPr>
          <a:xfrm>
            <a:off x="3124200" y="402585"/>
            <a:ext cx="4673600" cy="651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p:cNvSpPr txBox="1"/>
          <p:nvPr/>
        </p:nvSpPr>
        <p:spPr>
          <a:xfrm>
            <a:off x="1688455" y="112351"/>
            <a:ext cx="5589289" cy="400110"/>
          </a:xfrm>
          <a:prstGeom prst="rect">
            <a:avLst/>
          </a:prstGeom>
          <a:noFill/>
        </p:spPr>
        <p:txBody>
          <a:bodyPr wrap="square" rtlCol="0">
            <a:spAutoFit/>
          </a:bodyPr>
          <a:lstStyle/>
          <a:p>
            <a:pPr algn="ctr"/>
            <a:r>
              <a:rPr lang="es-AR" sz="2000" b="1" dirty="0" smtClean="0">
                <a:solidFill>
                  <a:schemeClr val="accent1">
                    <a:lumMod val="50000"/>
                  </a:schemeClr>
                </a:solidFill>
                <a:latin typeface="Calibri" panose="020F0502020204030204" pitchFamily="34" charset="0"/>
                <a:cs typeface="Calibri" panose="020F0502020204030204" pitchFamily="34" charset="0"/>
              </a:rPr>
              <a:t>Oferta según tipo de vivienda</a:t>
            </a:r>
            <a:endParaRPr lang="es-ES" sz="2000" b="1" dirty="0">
              <a:solidFill>
                <a:schemeClr val="accent1">
                  <a:lumMod val="50000"/>
                </a:schemeClr>
              </a:solidFill>
              <a:latin typeface="Calibri" panose="020F0502020204030204" pitchFamily="34" charset="0"/>
              <a:cs typeface="Calibri" panose="020F0502020204030204" pitchFamily="34" charset="0"/>
            </a:endParaRPr>
          </a:p>
        </p:txBody>
      </p:sp>
      <p:sp>
        <p:nvSpPr>
          <p:cNvPr id="11" name="Rectángulo 10"/>
          <p:cNvSpPr/>
          <p:nvPr/>
        </p:nvSpPr>
        <p:spPr>
          <a:xfrm>
            <a:off x="0" y="4701535"/>
            <a:ext cx="9144000" cy="53217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dirty="0" smtClean="0">
                <a:solidFill>
                  <a:schemeClr val="accent1">
                    <a:lumMod val="50000"/>
                  </a:schemeClr>
                </a:solidFill>
              </a:rPr>
              <a:t>Casi 8 de cada 10 viviendas publicadas son “Casas”</a:t>
            </a:r>
            <a:endParaRPr lang="es-ES" i="1" dirty="0">
              <a:solidFill>
                <a:schemeClr val="accent1">
                  <a:lumMod val="50000"/>
                </a:schemeClr>
              </a:solidFill>
            </a:endParaRPr>
          </a:p>
        </p:txBody>
      </p:sp>
    </p:spTree>
    <p:extLst>
      <p:ext uri="{BB962C8B-B14F-4D97-AF65-F5344CB8AC3E}">
        <p14:creationId xmlns:p14="http://schemas.microsoft.com/office/powerpoint/2010/main" val="12256910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p:txBody>
          <a:bodyPr/>
          <a:lstStyle/>
          <a:p>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65200"/>
            <a:ext cx="9144000" cy="3077935"/>
          </a:xfrm>
          <a:prstGeom prst="rect">
            <a:avLst/>
          </a:prstGeom>
        </p:spPr>
      </p:pic>
      <p:sp>
        <p:nvSpPr>
          <p:cNvPr id="5" name="Rectángulo 4"/>
          <p:cNvSpPr/>
          <p:nvPr/>
        </p:nvSpPr>
        <p:spPr>
          <a:xfrm>
            <a:off x="2654300" y="528277"/>
            <a:ext cx="4673600" cy="651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p:cNvSpPr txBox="1"/>
          <p:nvPr/>
        </p:nvSpPr>
        <p:spPr>
          <a:xfrm>
            <a:off x="1929755" y="346629"/>
            <a:ext cx="5589289" cy="400110"/>
          </a:xfrm>
          <a:prstGeom prst="rect">
            <a:avLst/>
          </a:prstGeom>
          <a:noFill/>
        </p:spPr>
        <p:txBody>
          <a:bodyPr wrap="square" rtlCol="0">
            <a:spAutoFit/>
          </a:bodyPr>
          <a:lstStyle/>
          <a:p>
            <a:pPr algn="ctr"/>
            <a:r>
              <a:rPr lang="es-AR" sz="2000" b="1" dirty="0" smtClean="0">
                <a:solidFill>
                  <a:schemeClr val="accent1">
                    <a:lumMod val="50000"/>
                  </a:schemeClr>
                </a:solidFill>
                <a:latin typeface="Calibri" panose="020F0502020204030204" pitchFamily="34" charset="0"/>
                <a:cs typeface="Calibri" panose="020F0502020204030204" pitchFamily="34" charset="0"/>
              </a:rPr>
              <a:t>TIPO DE VIVIENDA SEGÚN REGIÓN</a:t>
            </a:r>
            <a:endParaRPr lang="es-ES" sz="2000" b="1" dirty="0">
              <a:solidFill>
                <a:schemeClr val="accent1">
                  <a:lumMod val="50000"/>
                </a:schemeClr>
              </a:solidFill>
              <a:latin typeface="Calibri" panose="020F0502020204030204" pitchFamily="34" charset="0"/>
              <a:cs typeface="Calibri" panose="020F0502020204030204" pitchFamily="34" charset="0"/>
            </a:endParaRPr>
          </a:p>
        </p:txBody>
      </p:sp>
      <p:sp>
        <p:nvSpPr>
          <p:cNvPr id="7" name="Rectángulo 6"/>
          <p:cNvSpPr/>
          <p:nvPr/>
        </p:nvSpPr>
        <p:spPr>
          <a:xfrm>
            <a:off x="0" y="4701535"/>
            <a:ext cx="9144000" cy="53217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dirty="0" smtClean="0">
                <a:solidFill>
                  <a:schemeClr val="accent1">
                    <a:lumMod val="50000"/>
                  </a:schemeClr>
                </a:solidFill>
              </a:rPr>
              <a:t>Las regiones con mayor oferta inmobiliaria son las metropolitanas, por sobre las del interior del estado de Victoria.</a:t>
            </a:r>
            <a:endParaRPr lang="es-ES" i="1" dirty="0">
              <a:solidFill>
                <a:schemeClr val="accent1">
                  <a:lumMod val="50000"/>
                </a:schemeClr>
              </a:solidFill>
            </a:endParaRPr>
          </a:p>
        </p:txBody>
      </p:sp>
    </p:spTree>
    <p:extLst>
      <p:ext uri="{BB962C8B-B14F-4D97-AF65-F5344CB8AC3E}">
        <p14:creationId xmlns:p14="http://schemas.microsoft.com/office/powerpoint/2010/main" val="107270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499" y="57150"/>
            <a:ext cx="6072187" cy="4857750"/>
          </a:xfrm>
          <a:prstGeom prst="rect">
            <a:avLst/>
          </a:prstGeom>
        </p:spPr>
      </p:pic>
      <p:sp>
        <p:nvSpPr>
          <p:cNvPr id="6" name="Rectángulo 5"/>
          <p:cNvSpPr/>
          <p:nvPr/>
        </p:nvSpPr>
        <p:spPr>
          <a:xfrm>
            <a:off x="2540000" y="0"/>
            <a:ext cx="4673600" cy="6082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CuadroTexto 6"/>
          <p:cNvSpPr txBox="1"/>
          <p:nvPr/>
        </p:nvSpPr>
        <p:spPr>
          <a:xfrm>
            <a:off x="2069455" y="89748"/>
            <a:ext cx="5589289" cy="400110"/>
          </a:xfrm>
          <a:prstGeom prst="rect">
            <a:avLst/>
          </a:prstGeom>
          <a:noFill/>
        </p:spPr>
        <p:txBody>
          <a:bodyPr wrap="square" rtlCol="0">
            <a:spAutoFit/>
          </a:bodyPr>
          <a:lstStyle/>
          <a:p>
            <a:pPr algn="ctr"/>
            <a:r>
              <a:rPr lang="es-AR" sz="2000" b="1" dirty="0" smtClean="0">
                <a:solidFill>
                  <a:schemeClr val="accent1">
                    <a:lumMod val="50000"/>
                  </a:schemeClr>
                </a:solidFill>
                <a:latin typeface="Calibri" panose="020F0502020204030204" pitchFamily="34" charset="0"/>
                <a:cs typeface="Calibri" panose="020F0502020204030204" pitchFamily="34" charset="0"/>
              </a:rPr>
              <a:t>PRINCIPALES BARRIOS SEGÚN TIPO DE OFERTA</a:t>
            </a:r>
            <a:endParaRPr lang="es-ES" sz="2000" b="1" dirty="0">
              <a:solidFill>
                <a:schemeClr val="accent1">
                  <a:lumMod val="50000"/>
                </a:schemeClr>
              </a:solidFill>
              <a:latin typeface="Calibri" panose="020F0502020204030204" pitchFamily="34" charset="0"/>
              <a:cs typeface="Calibri" panose="020F0502020204030204" pitchFamily="34" charset="0"/>
            </a:endParaRPr>
          </a:p>
        </p:txBody>
      </p:sp>
      <p:sp>
        <p:nvSpPr>
          <p:cNvPr id="8" name="Rectángulo 7"/>
          <p:cNvSpPr/>
          <p:nvPr/>
        </p:nvSpPr>
        <p:spPr>
          <a:xfrm>
            <a:off x="0" y="4701535"/>
            <a:ext cx="9144000" cy="53217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dirty="0" smtClean="0">
                <a:solidFill>
                  <a:schemeClr val="accent1">
                    <a:lumMod val="50000"/>
                  </a:schemeClr>
                </a:solidFill>
              </a:rPr>
              <a:t>Los barrios que concentran la mayor cantidad de ofertas publicadas son también los que tienen una mayor proporción relativa de otros tipos de viviendas que no son casas (</a:t>
            </a:r>
            <a:r>
              <a:rPr lang="es-AR" i="1" dirty="0" err="1" smtClean="0">
                <a:solidFill>
                  <a:schemeClr val="accent1">
                    <a:lumMod val="50000"/>
                  </a:schemeClr>
                </a:solidFill>
              </a:rPr>
              <a:t>Units</a:t>
            </a:r>
            <a:r>
              <a:rPr lang="es-AR" dirty="0" smtClean="0">
                <a:solidFill>
                  <a:schemeClr val="accent1">
                    <a:lumMod val="50000"/>
                  </a:schemeClr>
                </a:solidFill>
              </a:rPr>
              <a:t> o </a:t>
            </a:r>
            <a:r>
              <a:rPr lang="es-AR" dirty="0" err="1" smtClean="0">
                <a:solidFill>
                  <a:schemeClr val="accent1">
                    <a:lumMod val="50000"/>
                  </a:schemeClr>
                </a:solidFill>
              </a:rPr>
              <a:t>PHs</a:t>
            </a:r>
            <a:r>
              <a:rPr lang="es-AR" dirty="0" smtClean="0">
                <a:solidFill>
                  <a:schemeClr val="accent1">
                    <a:lumMod val="50000"/>
                  </a:schemeClr>
                </a:solidFill>
              </a:rPr>
              <a:t> y </a:t>
            </a:r>
            <a:r>
              <a:rPr lang="es-AR" i="1" dirty="0" err="1" smtClean="0">
                <a:solidFill>
                  <a:schemeClr val="accent1">
                    <a:lumMod val="50000"/>
                  </a:schemeClr>
                </a:solidFill>
              </a:rPr>
              <a:t>Townhouses</a:t>
            </a:r>
            <a:r>
              <a:rPr lang="es-AR" dirty="0" smtClean="0">
                <a:solidFill>
                  <a:schemeClr val="accent1">
                    <a:lumMod val="50000"/>
                  </a:schemeClr>
                </a:solidFill>
              </a:rPr>
              <a:t> o departamentos)</a:t>
            </a:r>
            <a:endParaRPr lang="es-ES" i="1" dirty="0">
              <a:solidFill>
                <a:schemeClr val="accent1">
                  <a:lumMod val="50000"/>
                </a:schemeClr>
              </a:solidFill>
            </a:endParaRPr>
          </a:p>
        </p:txBody>
      </p:sp>
    </p:spTree>
    <p:extLst>
      <p:ext uri="{BB962C8B-B14F-4D97-AF65-F5344CB8AC3E}">
        <p14:creationId xmlns:p14="http://schemas.microsoft.com/office/powerpoint/2010/main" val="9580496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303</TotalTime>
  <Words>986</Words>
  <Application>Microsoft Office PowerPoint</Application>
  <PresentationFormat>Presentación en pantalla (16:9)</PresentationFormat>
  <Paragraphs>85</Paragraphs>
  <Slides>16</Slides>
  <Notes>1</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16</vt:i4>
      </vt:variant>
    </vt:vector>
  </HeadingPairs>
  <TitlesOfParts>
    <vt:vector size="25" baseType="lpstr">
      <vt:lpstr>Calibri</vt:lpstr>
      <vt:lpstr>Encode Sans Light</vt:lpstr>
      <vt:lpstr>DM Sans</vt:lpstr>
      <vt:lpstr>Arial</vt:lpstr>
      <vt:lpstr>Wingdings</vt:lpstr>
      <vt:lpstr>Encode Sans Medium</vt:lpstr>
      <vt:lpstr>Encode Sans</vt:lpstr>
      <vt:lpstr>Simple Light</vt:lpstr>
      <vt:lpstr>Paquete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Usuario</cp:lastModifiedBy>
  <cp:revision>17</cp:revision>
  <dcterms:modified xsi:type="dcterms:W3CDTF">2024-02-07T03:24:05Z</dcterms:modified>
</cp:coreProperties>
</file>